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2" r:id="rId1"/>
  </p:sldMasterIdLst>
  <p:notesMasterIdLst>
    <p:notesMasterId r:id="rId31"/>
  </p:notesMasterIdLst>
  <p:handoutMasterIdLst>
    <p:handoutMasterId r:id="rId32"/>
  </p:handoutMasterIdLst>
  <p:sldIdLst>
    <p:sldId id="966" r:id="rId2"/>
    <p:sldId id="963" r:id="rId3"/>
    <p:sldId id="263" r:id="rId4"/>
    <p:sldId id="967" r:id="rId5"/>
    <p:sldId id="971" r:id="rId6"/>
    <p:sldId id="968" r:id="rId7"/>
    <p:sldId id="969" r:id="rId8"/>
    <p:sldId id="970" r:id="rId9"/>
    <p:sldId id="973" r:id="rId10"/>
    <p:sldId id="974" r:id="rId11"/>
    <p:sldId id="972" r:id="rId12"/>
    <p:sldId id="976" r:id="rId13"/>
    <p:sldId id="988" r:id="rId14"/>
    <p:sldId id="977" r:id="rId15"/>
    <p:sldId id="978" r:id="rId16"/>
    <p:sldId id="980" r:id="rId17"/>
    <p:sldId id="672" r:id="rId18"/>
    <p:sldId id="984" r:id="rId19"/>
    <p:sldId id="990" r:id="rId20"/>
    <p:sldId id="991" r:id="rId21"/>
    <p:sldId id="992" r:id="rId22"/>
    <p:sldId id="993" r:id="rId23"/>
    <p:sldId id="987" r:id="rId24"/>
    <p:sldId id="982" r:id="rId25"/>
    <p:sldId id="983" r:id="rId26"/>
    <p:sldId id="986" r:id="rId27"/>
    <p:sldId id="985" r:id="rId28"/>
    <p:sldId id="975" r:id="rId29"/>
    <p:sldId id="994" r:id="rId30"/>
  </p:sldIdLst>
  <p:sldSz cx="12192000" cy="6858000"/>
  <p:notesSz cx="7010400" cy="92964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4773" autoAdjust="0"/>
  </p:normalViewPr>
  <p:slideViewPr>
    <p:cSldViewPr>
      <p:cViewPr varScale="1">
        <p:scale>
          <a:sx n="74" d="100"/>
          <a:sy n="74" d="100"/>
        </p:scale>
        <p:origin x="98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uter%20Source\Desktop\One%20year%20Simulation%20unused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uter%20Source\Desktop\One%20year%20Simulation%20unused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uter%20Source\Desktop\One%20year%20Simulation%20unused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mputer%20Source\Desktop\One%20year%20Simulation%20unused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January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>
        <c:manualLayout>
          <c:layoutTarget val="inner"/>
          <c:xMode val="edge"/>
          <c:yMode val="edge"/>
          <c:x val="3.6340579710144927E-2"/>
          <c:y val="0.12284566264445557"/>
          <c:w val="0.94916666666666671"/>
          <c:h val="0.71675953465347897"/>
        </c:manualLayout>
      </c:layout>
      <c:lineChart>
        <c:grouping val="standard"/>
        <c:varyColors val="0"/>
        <c:ser>
          <c:idx val="0"/>
          <c:order val="0"/>
          <c:tx>
            <c:strRef>
              <c:f>'Hour of the Month'!$D$1</c:f>
              <c:strCache>
                <c:ptCount val="1"/>
                <c:pt idx="0">
                  <c:v>WIND
 Average Gross Power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Month'!$D$2:$D$28</c:f>
              <c:numCache>
                <c:formatCode>General</c:formatCode>
                <c:ptCount val="27"/>
                <c:pt idx="3" formatCode="0.00">
                  <c:v>26.904277956989233</c:v>
                </c:pt>
                <c:pt idx="4" formatCode="0.00">
                  <c:v>28.073496236559123</c:v>
                </c:pt>
                <c:pt idx="5" formatCode="0.00">
                  <c:v>28.873083333333284</c:v>
                </c:pt>
                <c:pt idx="6" formatCode="0.00">
                  <c:v>30.285190322580622</c:v>
                </c:pt>
                <c:pt idx="7" formatCode="0.00">
                  <c:v>32.056384408602113</c:v>
                </c:pt>
                <c:pt idx="8" formatCode="0.00">
                  <c:v>31.506994623655871</c:v>
                </c:pt>
                <c:pt idx="9" formatCode="0.00">
                  <c:v>31.127228494623644</c:v>
                </c:pt>
                <c:pt idx="10" formatCode="0.00">
                  <c:v>28.757987096774205</c:v>
                </c:pt>
                <c:pt idx="11" formatCode="0.00">
                  <c:v>27.912311290322592</c:v>
                </c:pt>
                <c:pt idx="12" formatCode="0.00">
                  <c:v>19.318916666666667</c:v>
                </c:pt>
                <c:pt idx="13" formatCode="0.00">
                  <c:v>17.878163978494619</c:v>
                </c:pt>
                <c:pt idx="14" formatCode="0.00">
                  <c:v>18.574778494623665</c:v>
                </c:pt>
                <c:pt idx="15" formatCode="0.00">
                  <c:v>17.247442473118276</c:v>
                </c:pt>
                <c:pt idx="16" formatCode="0.00">
                  <c:v>15.127213440860215</c:v>
                </c:pt>
                <c:pt idx="17" formatCode="0.00">
                  <c:v>14.582698387096777</c:v>
                </c:pt>
                <c:pt idx="18" formatCode="0.00">
                  <c:v>16.206902150537633</c:v>
                </c:pt>
                <c:pt idx="19" formatCode="0.00">
                  <c:v>18.603769892473121</c:v>
                </c:pt>
                <c:pt idx="20" formatCode="0.00">
                  <c:v>23.352802688172041</c:v>
                </c:pt>
                <c:pt idx="21" formatCode="0.00">
                  <c:v>27.915551612903243</c:v>
                </c:pt>
                <c:pt idx="22" formatCode="0.00">
                  <c:v>29.413125806451625</c:v>
                </c:pt>
                <c:pt idx="23" formatCode="0.00">
                  <c:v>28.882969354838703</c:v>
                </c:pt>
                <c:pt idx="24" formatCode="0.00">
                  <c:v>27.357004838709667</c:v>
                </c:pt>
                <c:pt idx="25" formatCode="0.00">
                  <c:v>24.30808064516129</c:v>
                </c:pt>
                <c:pt idx="26" formatCode="0.00">
                  <c:v>25.836674731182779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694-42AD-9C57-838FAD75767E}"/>
            </c:ext>
          </c:extLst>
        </c:ser>
        <c:ser>
          <c:idx val="1"/>
          <c:order val="1"/>
          <c:tx>
            <c:strRef>
              <c:f>'Hour of the Month'!$E$1</c:f>
              <c:strCache>
                <c:ptCount val="1"/>
                <c:pt idx="0">
                  <c:v>SOLAR
Average Gross Power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Month'!$E$2:$E$28</c:f>
              <c:numCache>
                <c:formatCode>General</c:formatCode>
                <c:ptCount val="27"/>
                <c:pt idx="3" formatCode="0.00">
                  <c:v>-3.8000000000000062E-2</c:v>
                </c:pt>
                <c:pt idx="4" formatCode="0.00">
                  <c:v>-3.8000000000000062E-2</c:v>
                </c:pt>
                <c:pt idx="5" formatCode="0.00">
                  <c:v>-3.8000000000000062E-2</c:v>
                </c:pt>
                <c:pt idx="6" formatCode="0.00">
                  <c:v>-3.8000000000000062E-2</c:v>
                </c:pt>
                <c:pt idx="7" formatCode="0.00">
                  <c:v>-3.8000000000000062E-2</c:v>
                </c:pt>
                <c:pt idx="8" formatCode="0.00">
                  <c:v>-3.8000000000000062E-2</c:v>
                </c:pt>
                <c:pt idx="9" formatCode="0.00">
                  <c:v>-3.8000000000000062E-2</c:v>
                </c:pt>
                <c:pt idx="10" formatCode="0.00">
                  <c:v>1.0322580645161234E-3</c:v>
                </c:pt>
                <c:pt idx="11" formatCode="0.00">
                  <c:v>8.7633645161290268</c:v>
                </c:pt>
                <c:pt idx="12" formatCode="0.00">
                  <c:v>17.696219354838707</c:v>
                </c:pt>
                <c:pt idx="13" formatCode="0.00">
                  <c:v>18.811416129032235</c:v>
                </c:pt>
                <c:pt idx="14" formatCode="0.00">
                  <c:v>19.249548387096755</c:v>
                </c:pt>
                <c:pt idx="15" formatCode="0.00">
                  <c:v>18.969193548387093</c:v>
                </c:pt>
                <c:pt idx="16" formatCode="0.00">
                  <c:v>18.853645161290345</c:v>
                </c:pt>
                <c:pt idx="17" formatCode="0.00">
                  <c:v>18.837258064516128</c:v>
                </c:pt>
                <c:pt idx="18" formatCode="0.00">
                  <c:v>18.219354838709695</c:v>
                </c:pt>
                <c:pt idx="19" formatCode="0.00">
                  <c:v>12.020625806451608</c:v>
                </c:pt>
                <c:pt idx="20" formatCode="0.00">
                  <c:v>1.434454838709678</c:v>
                </c:pt>
                <c:pt idx="21" formatCode="0.00">
                  <c:v>-3.8000000000000062E-2</c:v>
                </c:pt>
                <c:pt idx="22" formatCode="0.00">
                  <c:v>-3.8000000000000062E-2</c:v>
                </c:pt>
                <c:pt idx="23" formatCode="0.00">
                  <c:v>-3.8000000000000062E-2</c:v>
                </c:pt>
                <c:pt idx="24" formatCode="0.00">
                  <c:v>-3.8000000000000062E-2</c:v>
                </c:pt>
                <c:pt idx="25" formatCode="0.00">
                  <c:v>-3.8000000000000062E-2</c:v>
                </c:pt>
                <c:pt idx="26" formatCode="0.00">
                  <c:v>-3.8000000000000062E-2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694-42AD-9C57-838FAD75767E}"/>
            </c:ext>
          </c:extLst>
        </c:ser>
        <c:ser>
          <c:idx val="2"/>
          <c:order val="2"/>
          <c:tx>
            <c:strRef>
              <c:f>'Hour of the Month'!$F$1</c:f>
              <c:strCache>
                <c:ptCount val="1"/>
                <c:pt idx="0">
                  <c:v>WIND+SOLAR
Average Gross Power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Month'!$F$2:$F$28</c:f>
              <c:numCache>
                <c:formatCode>General</c:formatCode>
                <c:ptCount val="27"/>
                <c:pt idx="3" formatCode="0.00">
                  <c:v>26.866277956989272</c:v>
                </c:pt>
                <c:pt idx="4" formatCode="0.00">
                  <c:v>28.035496236559151</c:v>
                </c:pt>
                <c:pt idx="5" formatCode="0.00">
                  <c:v>28.835083333333351</c:v>
                </c:pt>
                <c:pt idx="6" formatCode="0.00">
                  <c:v>30.247190322580664</c:v>
                </c:pt>
                <c:pt idx="7" formatCode="0.00">
                  <c:v>32.018384408602167</c:v>
                </c:pt>
                <c:pt idx="8" formatCode="0.00">
                  <c:v>31.468994623655938</c:v>
                </c:pt>
                <c:pt idx="9" formatCode="0.00">
                  <c:v>31.089228494623665</c:v>
                </c:pt>
                <c:pt idx="10" formatCode="0.00">
                  <c:v>28.759019354838728</c:v>
                </c:pt>
                <c:pt idx="11" formatCode="0.00">
                  <c:v>36.675675806451629</c:v>
                </c:pt>
                <c:pt idx="12" formatCode="0.00">
                  <c:v>37.015136021505377</c:v>
                </c:pt>
                <c:pt idx="13" formatCode="0.00">
                  <c:v>36.689580107526901</c:v>
                </c:pt>
                <c:pt idx="14" formatCode="0.00">
                  <c:v>37.824326881720388</c:v>
                </c:pt>
                <c:pt idx="15" formatCode="0.00">
                  <c:v>36.21663602150538</c:v>
                </c:pt>
                <c:pt idx="16" formatCode="0.00">
                  <c:v>33.980858602150541</c:v>
                </c:pt>
                <c:pt idx="17" formatCode="0.00">
                  <c:v>33.41995645161289</c:v>
                </c:pt>
                <c:pt idx="18" formatCode="0.00">
                  <c:v>34.426256989247335</c:v>
                </c:pt>
                <c:pt idx="19" formatCode="0.00">
                  <c:v>30.624395698924715</c:v>
                </c:pt>
                <c:pt idx="20" formatCode="0.00">
                  <c:v>24.787257526881721</c:v>
                </c:pt>
                <c:pt idx="21" formatCode="0.00">
                  <c:v>27.877551612903222</c:v>
                </c:pt>
                <c:pt idx="22" formatCode="0.00">
                  <c:v>29.375125806451617</c:v>
                </c:pt>
                <c:pt idx="23" formatCode="0.00">
                  <c:v>28.844969354838717</c:v>
                </c:pt>
                <c:pt idx="24" formatCode="0.00">
                  <c:v>27.319004838709677</c:v>
                </c:pt>
                <c:pt idx="25" formatCode="0.00">
                  <c:v>24.270080645161304</c:v>
                </c:pt>
                <c:pt idx="26" formatCode="0.00">
                  <c:v>25.79867473118281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694-42AD-9C57-838FAD7576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027960"/>
        <c:axId val="399023040"/>
      </c:lineChart>
      <c:catAx>
        <c:axId val="399027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399023040"/>
        <c:crosses val="autoZero"/>
        <c:auto val="1"/>
        <c:lblAlgn val="ctr"/>
        <c:lblOffset val="100"/>
        <c:noMultiLvlLbl val="0"/>
      </c:catAx>
      <c:valAx>
        <c:axId val="3990230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crossAx val="39902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July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Wind</c:v>
          </c:tx>
          <c:spPr>
            <a:ln w="508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Month'!$D$149:$D$172</c:f>
              <c:numCache>
                <c:formatCode>0.00</c:formatCode>
                <c:ptCount val="24"/>
                <c:pt idx="0">
                  <c:v>40.568758064516103</c:v>
                </c:pt>
                <c:pt idx="1">
                  <c:v>39.797604301075225</c:v>
                </c:pt>
                <c:pt idx="2">
                  <c:v>38.591823655913956</c:v>
                </c:pt>
                <c:pt idx="3">
                  <c:v>36.734510215053753</c:v>
                </c:pt>
                <c:pt idx="4">
                  <c:v>35.379207526881686</c:v>
                </c:pt>
                <c:pt idx="5">
                  <c:v>35.042173118279557</c:v>
                </c:pt>
                <c:pt idx="6">
                  <c:v>35.886468817204289</c:v>
                </c:pt>
                <c:pt idx="7">
                  <c:v>34.592317204301047</c:v>
                </c:pt>
                <c:pt idx="8">
                  <c:v>34.598067741935431</c:v>
                </c:pt>
                <c:pt idx="9">
                  <c:v>35.596662903225756</c:v>
                </c:pt>
                <c:pt idx="10">
                  <c:v>35.857747311827914</c:v>
                </c:pt>
                <c:pt idx="11">
                  <c:v>36.162654301075243</c:v>
                </c:pt>
                <c:pt idx="12">
                  <c:v>35.65950161290322</c:v>
                </c:pt>
                <c:pt idx="13">
                  <c:v>36.507321505376311</c:v>
                </c:pt>
                <c:pt idx="14">
                  <c:v>36.848312903225796</c:v>
                </c:pt>
                <c:pt idx="15">
                  <c:v>38.678511827956939</c:v>
                </c:pt>
                <c:pt idx="16">
                  <c:v>41.552073655913915</c:v>
                </c:pt>
                <c:pt idx="17">
                  <c:v>43.114245698924648</c:v>
                </c:pt>
                <c:pt idx="18">
                  <c:v>45.226454301075194</c:v>
                </c:pt>
                <c:pt idx="19">
                  <c:v>45.307304301075234</c:v>
                </c:pt>
                <c:pt idx="20">
                  <c:v>43.666844086021435</c:v>
                </c:pt>
                <c:pt idx="21">
                  <c:v>42.532967204301031</c:v>
                </c:pt>
                <c:pt idx="22">
                  <c:v>41.647378494623617</c:v>
                </c:pt>
                <c:pt idx="23">
                  <c:v>40.722447849462313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180-432E-9FE9-B7F715870F90}"/>
            </c:ext>
          </c:extLst>
        </c:ser>
        <c:ser>
          <c:idx val="1"/>
          <c:order val="1"/>
          <c:tx>
            <c:v>Solar</c:v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Month'!$E$149:$E$172</c:f>
              <c:numCache>
                <c:formatCode>0.00</c:formatCode>
                <c:ptCount val="24"/>
                <c:pt idx="0">
                  <c:v>-3.8000000000000062E-2</c:v>
                </c:pt>
                <c:pt idx="1">
                  <c:v>-3.8000000000000062E-2</c:v>
                </c:pt>
                <c:pt idx="2">
                  <c:v>-3.8000000000000062E-2</c:v>
                </c:pt>
                <c:pt idx="3">
                  <c:v>-3.8000000000000062E-2</c:v>
                </c:pt>
                <c:pt idx="4">
                  <c:v>-3.8000000000000062E-2</c:v>
                </c:pt>
                <c:pt idx="5">
                  <c:v>-3.8000000000000062E-2</c:v>
                </c:pt>
                <c:pt idx="6">
                  <c:v>2.3339225806451647</c:v>
                </c:pt>
                <c:pt idx="7">
                  <c:v>8.0993903225806463</c:v>
                </c:pt>
                <c:pt idx="8">
                  <c:v>12.423970967741919</c:v>
                </c:pt>
                <c:pt idx="9">
                  <c:v>14.829464516129031</c:v>
                </c:pt>
                <c:pt idx="10">
                  <c:v>18.159935483870957</c:v>
                </c:pt>
                <c:pt idx="11">
                  <c:v>17.794090322580619</c:v>
                </c:pt>
                <c:pt idx="12">
                  <c:v>18.279393548387091</c:v>
                </c:pt>
                <c:pt idx="13">
                  <c:v>18.233425806451624</c:v>
                </c:pt>
                <c:pt idx="14">
                  <c:v>16.597132258064537</c:v>
                </c:pt>
                <c:pt idx="15">
                  <c:v>14.930319354838737</c:v>
                </c:pt>
                <c:pt idx="16">
                  <c:v>11.976790322580648</c:v>
                </c:pt>
                <c:pt idx="17">
                  <c:v>8.0400354838709749</c:v>
                </c:pt>
                <c:pt idx="18">
                  <c:v>2.4654903225806435</c:v>
                </c:pt>
                <c:pt idx="19">
                  <c:v>-3.8000000000000062E-2</c:v>
                </c:pt>
                <c:pt idx="20">
                  <c:v>-3.8000000000000062E-2</c:v>
                </c:pt>
                <c:pt idx="21">
                  <c:v>-3.8000000000000062E-2</c:v>
                </c:pt>
                <c:pt idx="22">
                  <c:v>-3.8000000000000062E-2</c:v>
                </c:pt>
                <c:pt idx="23">
                  <c:v>-3.8000000000000062E-2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180-432E-9FE9-B7F715870F90}"/>
            </c:ext>
          </c:extLst>
        </c:ser>
        <c:ser>
          <c:idx val="2"/>
          <c:order val="2"/>
          <c:tx>
            <c:v>Hybrid</c:v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Month'!$F$149:$F$172</c:f>
              <c:numCache>
                <c:formatCode>0.00</c:formatCode>
                <c:ptCount val="24"/>
                <c:pt idx="0">
                  <c:v>40.530758064516164</c:v>
                </c:pt>
                <c:pt idx="1">
                  <c:v>39.759604301075299</c:v>
                </c:pt>
                <c:pt idx="2">
                  <c:v>38.553823655914016</c:v>
                </c:pt>
                <c:pt idx="3">
                  <c:v>36.696510215053792</c:v>
                </c:pt>
                <c:pt idx="4">
                  <c:v>35.341207526881767</c:v>
                </c:pt>
                <c:pt idx="5">
                  <c:v>35.004173118279603</c:v>
                </c:pt>
                <c:pt idx="6">
                  <c:v>38.220391397849482</c:v>
                </c:pt>
                <c:pt idx="7">
                  <c:v>42.691707526881721</c:v>
                </c:pt>
                <c:pt idx="8">
                  <c:v>47.022038709677481</c:v>
                </c:pt>
                <c:pt idx="9">
                  <c:v>50.426127419354799</c:v>
                </c:pt>
                <c:pt idx="10">
                  <c:v>54.017682795698974</c:v>
                </c:pt>
                <c:pt idx="11">
                  <c:v>53.956744623656007</c:v>
                </c:pt>
                <c:pt idx="12">
                  <c:v>53.938895161290311</c:v>
                </c:pt>
                <c:pt idx="13">
                  <c:v>54.740747311827931</c:v>
                </c:pt>
                <c:pt idx="14">
                  <c:v>53.445445161290337</c:v>
                </c:pt>
                <c:pt idx="15">
                  <c:v>53.608831182795697</c:v>
                </c:pt>
                <c:pt idx="16">
                  <c:v>53.528863978494641</c:v>
                </c:pt>
                <c:pt idx="17">
                  <c:v>51.154281182795756</c:v>
                </c:pt>
                <c:pt idx="18">
                  <c:v>47.691944623655885</c:v>
                </c:pt>
                <c:pt idx="19">
                  <c:v>45.269304301075344</c:v>
                </c:pt>
                <c:pt idx="20">
                  <c:v>43.628844086021573</c:v>
                </c:pt>
                <c:pt idx="21">
                  <c:v>42.494967204301126</c:v>
                </c:pt>
                <c:pt idx="22">
                  <c:v>41.609378494623677</c:v>
                </c:pt>
                <c:pt idx="23">
                  <c:v>40.684447849462408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180-432E-9FE9-B7F715870F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114728"/>
        <c:axId val="567114072"/>
      </c:lineChart>
      <c:catAx>
        <c:axId val="567114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567114072"/>
        <c:crosses val="autoZero"/>
        <c:auto val="1"/>
        <c:lblAlgn val="ctr"/>
        <c:lblOffset val="100"/>
        <c:noMultiLvlLbl val="0"/>
      </c:catAx>
      <c:valAx>
        <c:axId val="5671140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0.00" sourceLinked="1"/>
        <c:majorTickMark val="none"/>
        <c:minorTickMark val="none"/>
        <c:tickLblPos val="nextTo"/>
        <c:crossAx val="56711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'Work WTG'!$M$10</c:f>
              <c:strCache>
                <c:ptCount val="1"/>
                <c:pt idx="0">
                  <c:v>P50 Generation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'Work WTG'!$N$9:$U$9</c:f>
              <c:strCache>
                <c:ptCount val="8"/>
                <c:pt idx="0">
                  <c:v>Siemens Gamesa</c:v>
                </c:pt>
                <c:pt idx="1">
                  <c:v>Gold Wind</c:v>
                </c:pt>
                <c:pt idx="2">
                  <c:v>GE</c:v>
                </c:pt>
                <c:pt idx="3">
                  <c:v>SGRE</c:v>
                </c:pt>
                <c:pt idx="4">
                  <c:v>Vestas</c:v>
                </c:pt>
                <c:pt idx="5">
                  <c:v>GE</c:v>
                </c:pt>
                <c:pt idx="6">
                  <c:v>GW Option 1 </c:v>
                </c:pt>
                <c:pt idx="7">
                  <c:v>GW Option 2 </c:v>
                </c:pt>
              </c:strCache>
            </c:strRef>
          </c:cat>
          <c:val>
            <c:numRef>
              <c:f>'Work WTG'!$N$10:$U$10</c:f>
              <c:numCache>
                <c:formatCode>_(* #,##0_);_(* \(#,##0\);_(* "-"??_);_(@_)</c:formatCode>
                <c:ptCount val="8"/>
                <c:pt idx="0">
                  <c:v>31700000</c:v>
                </c:pt>
                <c:pt idx="1">
                  <c:v>29600000</c:v>
                </c:pt>
                <c:pt idx="2">
                  <c:v>34500000</c:v>
                </c:pt>
                <c:pt idx="3">
                  <c:v>36600000</c:v>
                </c:pt>
                <c:pt idx="4">
                  <c:v>36200000</c:v>
                </c:pt>
                <c:pt idx="5">
                  <c:v>33200000.000000004</c:v>
                </c:pt>
                <c:pt idx="6">
                  <c:v>29100000</c:v>
                </c:pt>
                <c:pt idx="7">
                  <c:v>33800000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1F-4F1C-A0D5-58CEA064341C}"/>
            </c:ext>
          </c:extLst>
        </c:ser>
        <c:ser>
          <c:idx val="1"/>
          <c:order val="1"/>
          <c:tx>
            <c:strRef>
              <c:f>'Work WTG'!$M$11</c:f>
              <c:strCache>
                <c:ptCount val="1"/>
                <c:pt idx="0">
                  <c:v>P75 Generation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'Work WTG'!$N$9:$U$9</c:f>
              <c:strCache>
                <c:ptCount val="8"/>
                <c:pt idx="0">
                  <c:v>Siemens Gamesa</c:v>
                </c:pt>
                <c:pt idx="1">
                  <c:v>Gold Wind</c:v>
                </c:pt>
                <c:pt idx="2">
                  <c:v>GE</c:v>
                </c:pt>
                <c:pt idx="3">
                  <c:v>SGRE</c:v>
                </c:pt>
                <c:pt idx="4">
                  <c:v>Vestas</c:v>
                </c:pt>
                <c:pt idx="5">
                  <c:v>GE</c:v>
                </c:pt>
                <c:pt idx="6">
                  <c:v>GW Option 1 </c:v>
                </c:pt>
                <c:pt idx="7">
                  <c:v>GW Option 2 </c:v>
                </c:pt>
              </c:strCache>
            </c:strRef>
          </c:cat>
          <c:val>
            <c:numRef>
              <c:f>'Work WTG'!$N$11:$U$11</c:f>
              <c:numCache>
                <c:formatCode>_(* #,##0_);_(* \(#,##0\);_(* "-"??_);_(@_)</c:formatCode>
                <c:ptCount val="8"/>
                <c:pt idx="0">
                  <c:v>30300000</c:v>
                </c:pt>
                <c:pt idx="1">
                  <c:v>28100000</c:v>
                </c:pt>
                <c:pt idx="2">
                  <c:v>32799999.999999996</c:v>
                </c:pt>
                <c:pt idx="3">
                  <c:v>35300000</c:v>
                </c:pt>
                <c:pt idx="4">
                  <c:v>34900000</c:v>
                </c:pt>
                <c:pt idx="5">
                  <c:v>31900000</c:v>
                </c:pt>
                <c:pt idx="6">
                  <c:v>26400000</c:v>
                </c:pt>
                <c:pt idx="7">
                  <c:v>30800000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1F-4F1C-A0D5-58CEA064341C}"/>
            </c:ext>
          </c:extLst>
        </c:ser>
        <c:ser>
          <c:idx val="2"/>
          <c:order val="2"/>
          <c:tx>
            <c:strRef>
              <c:f>'Work WTG'!$M$12</c:f>
              <c:strCache>
                <c:ptCount val="1"/>
                <c:pt idx="0">
                  <c:v>P90 Generation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'Work WTG'!$N$9:$U$9</c:f>
              <c:strCache>
                <c:ptCount val="8"/>
                <c:pt idx="0">
                  <c:v>Siemens Gamesa</c:v>
                </c:pt>
                <c:pt idx="1">
                  <c:v>Gold Wind</c:v>
                </c:pt>
                <c:pt idx="2">
                  <c:v>GE</c:v>
                </c:pt>
                <c:pt idx="3">
                  <c:v>SGRE</c:v>
                </c:pt>
                <c:pt idx="4">
                  <c:v>Vestas</c:v>
                </c:pt>
                <c:pt idx="5">
                  <c:v>GE</c:v>
                </c:pt>
                <c:pt idx="6">
                  <c:v>GW Option 1 </c:v>
                </c:pt>
                <c:pt idx="7">
                  <c:v>GW Option 2 </c:v>
                </c:pt>
              </c:strCache>
            </c:strRef>
          </c:cat>
          <c:val>
            <c:numRef>
              <c:f>'Work WTG'!$N$12:$U$12</c:f>
              <c:numCache>
                <c:formatCode>_(* #,##0_);_(* \(#,##0\);_(* "-"??_);_(@_)</c:formatCode>
                <c:ptCount val="8"/>
                <c:pt idx="0">
                  <c:v>28900000</c:v>
                </c:pt>
                <c:pt idx="1">
                  <c:v>26700000</c:v>
                </c:pt>
                <c:pt idx="2">
                  <c:v>31300000</c:v>
                </c:pt>
                <c:pt idx="3">
                  <c:v>34100000</c:v>
                </c:pt>
                <c:pt idx="4">
                  <c:v>33800000</c:v>
                </c:pt>
                <c:pt idx="5">
                  <c:v>30800000</c:v>
                </c:pt>
                <c:pt idx="6">
                  <c:v>24100000</c:v>
                </c:pt>
                <c:pt idx="7">
                  <c:v>28100000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1F-4F1C-A0D5-58CEA06434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868962768"/>
        <c:axId val="868511680"/>
      </c:barChart>
      <c:catAx>
        <c:axId val="86896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868511680"/>
        <c:crosses val="autoZero"/>
        <c:auto val="1"/>
        <c:lblAlgn val="ctr"/>
        <c:lblOffset val="100"/>
        <c:noMultiLvlLbl val="0"/>
      </c:catAx>
      <c:valAx>
        <c:axId val="868511680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/>
                  <a:t>KWh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86896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Winters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'Hour of the Month'!$D$1</c:f>
              <c:strCache>
                <c:ptCount val="1"/>
                <c:pt idx="0">
                  <c:v>WIND
 Average Gross Power</c:v>
                </c:pt>
              </c:strCache>
            </c:strRef>
          </c:tx>
          <c:spPr>
            <a:ln w="539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Month'!$D$2:$D$28</c:f>
              <c:numCache>
                <c:formatCode>General</c:formatCode>
                <c:ptCount val="27"/>
                <c:pt idx="3" formatCode="0.00">
                  <c:v>26.904277956989233</c:v>
                </c:pt>
                <c:pt idx="4" formatCode="0.00">
                  <c:v>28.073496236559123</c:v>
                </c:pt>
                <c:pt idx="5" formatCode="0.00">
                  <c:v>28.873083333333284</c:v>
                </c:pt>
                <c:pt idx="6" formatCode="0.00">
                  <c:v>30.285190322580622</c:v>
                </c:pt>
                <c:pt idx="7" formatCode="0.00">
                  <c:v>32.056384408602113</c:v>
                </c:pt>
                <c:pt idx="8" formatCode="0.00">
                  <c:v>31.506994623655871</c:v>
                </c:pt>
                <c:pt idx="9" formatCode="0.00">
                  <c:v>31.127228494623644</c:v>
                </c:pt>
                <c:pt idx="10" formatCode="0.00">
                  <c:v>28.757987096774205</c:v>
                </c:pt>
                <c:pt idx="11" formatCode="0.00">
                  <c:v>27.912311290322592</c:v>
                </c:pt>
                <c:pt idx="12" formatCode="0.00">
                  <c:v>19.318916666666667</c:v>
                </c:pt>
                <c:pt idx="13" formatCode="0.00">
                  <c:v>17.878163978494619</c:v>
                </c:pt>
                <c:pt idx="14" formatCode="0.00">
                  <c:v>18.574778494623665</c:v>
                </c:pt>
                <c:pt idx="15" formatCode="0.00">
                  <c:v>17.247442473118276</c:v>
                </c:pt>
                <c:pt idx="16" formatCode="0.00">
                  <c:v>15.127213440860215</c:v>
                </c:pt>
                <c:pt idx="17" formatCode="0.00">
                  <c:v>14.582698387096777</c:v>
                </c:pt>
                <c:pt idx="18" formatCode="0.00">
                  <c:v>16.206902150537633</c:v>
                </c:pt>
                <c:pt idx="19" formatCode="0.00">
                  <c:v>18.603769892473121</c:v>
                </c:pt>
                <c:pt idx="20" formatCode="0.00">
                  <c:v>23.352802688172041</c:v>
                </c:pt>
                <c:pt idx="21" formatCode="0.00">
                  <c:v>27.915551612903243</c:v>
                </c:pt>
                <c:pt idx="22" formatCode="0.00">
                  <c:v>29.413125806451625</c:v>
                </c:pt>
                <c:pt idx="23" formatCode="0.00">
                  <c:v>28.882969354838703</c:v>
                </c:pt>
                <c:pt idx="24" formatCode="0.00">
                  <c:v>27.357004838709667</c:v>
                </c:pt>
                <c:pt idx="25" formatCode="0.00">
                  <c:v>24.30808064516129</c:v>
                </c:pt>
                <c:pt idx="26" formatCode="0.00">
                  <c:v>25.836674731182779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7D9-4CFC-88A0-E9643EB49BC4}"/>
            </c:ext>
          </c:extLst>
        </c:ser>
        <c:ser>
          <c:idx val="1"/>
          <c:order val="1"/>
          <c:tx>
            <c:strRef>
              <c:f>'Hour of the Month'!$E$1</c:f>
              <c:strCache>
                <c:ptCount val="1"/>
                <c:pt idx="0">
                  <c:v>SOLAR
Average Gross Power</c:v>
                </c:pt>
              </c:strCache>
            </c:strRef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Month'!$E$2:$E$28</c:f>
              <c:numCache>
                <c:formatCode>General</c:formatCode>
                <c:ptCount val="27"/>
                <c:pt idx="3" formatCode="0.00">
                  <c:v>-3.8000000000000062E-2</c:v>
                </c:pt>
                <c:pt idx="4" formatCode="0.00">
                  <c:v>-3.8000000000000062E-2</c:v>
                </c:pt>
                <c:pt idx="5" formatCode="0.00">
                  <c:v>-3.8000000000000062E-2</c:v>
                </c:pt>
                <c:pt idx="6" formatCode="0.00">
                  <c:v>-3.8000000000000062E-2</c:v>
                </c:pt>
                <c:pt idx="7" formatCode="0.00">
                  <c:v>-3.8000000000000062E-2</c:v>
                </c:pt>
                <c:pt idx="8" formatCode="0.00">
                  <c:v>-3.8000000000000062E-2</c:v>
                </c:pt>
                <c:pt idx="9" formatCode="0.00">
                  <c:v>-3.8000000000000062E-2</c:v>
                </c:pt>
                <c:pt idx="10" formatCode="0.00">
                  <c:v>1.0322580645161234E-3</c:v>
                </c:pt>
                <c:pt idx="11" formatCode="0.00">
                  <c:v>8.7633645161290268</c:v>
                </c:pt>
                <c:pt idx="12" formatCode="0.00">
                  <c:v>17.696219354838707</c:v>
                </c:pt>
                <c:pt idx="13" formatCode="0.00">
                  <c:v>18.811416129032235</c:v>
                </c:pt>
                <c:pt idx="14" formatCode="0.00">
                  <c:v>19.249548387096755</c:v>
                </c:pt>
                <c:pt idx="15" formatCode="0.00">
                  <c:v>18.969193548387093</c:v>
                </c:pt>
                <c:pt idx="16" formatCode="0.00">
                  <c:v>18.853645161290345</c:v>
                </c:pt>
                <c:pt idx="17" formatCode="0.00">
                  <c:v>18.837258064516128</c:v>
                </c:pt>
                <c:pt idx="18" formatCode="0.00">
                  <c:v>18.219354838709695</c:v>
                </c:pt>
                <c:pt idx="19" formatCode="0.00">
                  <c:v>12.020625806451608</c:v>
                </c:pt>
                <c:pt idx="20" formatCode="0.00">
                  <c:v>1.434454838709678</c:v>
                </c:pt>
                <c:pt idx="21" formatCode="0.00">
                  <c:v>-3.8000000000000062E-2</c:v>
                </c:pt>
                <c:pt idx="22" formatCode="0.00">
                  <c:v>-3.8000000000000062E-2</c:v>
                </c:pt>
                <c:pt idx="23" formatCode="0.00">
                  <c:v>-3.8000000000000062E-2</c:v>
                </c:pt>
                <c:pt idx="24" formatCode="0.00">
                  <c:v>-3.8000000000000062E-2</c:v>
                </c:pt>
                <c:pt idx="25" formatCode="0.00">
                  <c:v>-3.8000000000000062E-2</c:v>
                </c:pt>
                <c:pt idx="26" formatCode="0.00">
                  <c:v>-3.8000000000000062E-2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7D9-4CFC-88A0-E9643EB49BC4}"/>
            </c:ext>
          </c:extLst>
        </c:ser>
        <c:ser>
          <c:idx val="2"/>
          <c:order val="2"/>
          <c:tx>
            <c:strRef>
              <c:f>'Hour of the Month'!$F$1</c:f>
              <c:strCache>
                <c:ptCount val="1"/>
                <c:pt idx="0">
                  <c:v>WIND+SOLAR
Average Gross Power</c:v>
                </c:pt>
              </c:strCache>
            </c:strRef>
          </c:tx>
          <c:spPr>
            <a:ln w="5080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Month'!$C$2:$C$28</c:f>
              <c:numCache>
                <c:formatCode>General</c:formatCode>
                <c:ptCount val="27"/>
                <c:pt idx="3">
                  <c:v>0</c:v>
                </c:pt>
                <c:pt idx="4">
                  <c:v>1</c:v>
                </c:pt>
                <c:pt idx="5">
                  <c:v>2</c:v>
                </c:pt>
                <c:pt idx="6">
                  <c:v>3</c:v>
                </c:pt>
                <c:pt idx="7">
                  <c:v>4</c:v>
                </c:pt>
                <c:pt idx="8">
                  <c:v>5</c:v>
                </c:pt>
                <c:pt idx="9">
                  <c:v>6</c:v>
                </c:pt>
                <c:pt idx="10">
                  <c:v>7</c:v>
                </c:pt>
                <c:pt idx="11">
                  <c:v>8</c:v>
                </c:pt>
                <c:pt idx="12">
                  <c:v>9</c:v>
                </c:pt>
                <c:pt idx="13">
                  <c:v>10</c:v>
                </c:pt>
                <c:pt idx="14">
                  <c:v>11</c:v>
                </c:pt>
                <c:pt idx="15">
                  <c:v>12</c:v>
                </c:pt>
                <c:pt idx="16">
                  <c:v>13</c:v>
                </c:pt>
                <c:pt idx="17">
                  <c:v>14</c:v>
                </c:pt>
                <c:pt idx="18">
                  <c:v>15</c:v>
                </c:pt>
                <c:pt idx="19">
                  <c:v>16</c:v>
                </c:pt>
                <c:pt idx="20">
                  <c:v>17</c:v>
                </c:pt>
                <c:pt idx="21">
                  <c:v>18</c:v>
                </c:pt>
                <c:pt idx="22">
                  <c:v>19</c:v>
                </c:pt>
                <c:pt idx="23">
                  <c:v>20</c:v>
                </c:pt>
                <c:pt idx="24">
                  <c:v>21</c:v>
                </c:pt>
                <c:pt idx="25">
                  <c:v>22</c:v>
                </c:pt>
                <c:pt idx="26">
                  <c:v>23</c:v>
                </c:pt>
              </c:numCache>
            </c:numRef>
          </c:cat>
          <c:val>
            <c:numRef>
              <c:f>'Hour of the Month'!$F$2:$F$28</c:f>
              <c:numCache>
                <c:formatCode>General</c:formatCode>
                <c:ptCount val="27"/>
                <c:pt idx="3" formatCode="0.00">
                  <c:v>26.866277956989272</c:v>
                </c:pt>
                <c:pt idx="4" formatCode="0.00">
                  <c:v>28.035496236559151</c:v>
                </c:pt>
                <c:pt idx="5" formatCode="0.00">
                  <c:v>28.835083333333351</c:v>
                </c:pt>
                <c:pt idx="6" formatCode="0.00">
                  <c:v>30.247190322580664</c:v>
                </c:pt>
                <c:pt idx="7" formatCode="0.00">
                  <c:v>32.018384408602167</c:v>
                </c:pt>
                <c:pt idx="8" formatCode="0.00">
                  <c:v>31.468994623655938</c:v>
                </c:pt>
                <c:pt idx="9" formatCode="0.00">
                  <c:v>31.089228494623665</c:v>
                </c:pt>
                <c:pt idx="10" formatCode="0.00">
                  <c:v>28.759019354838728</c:v>
                </c:pt>
                <c:pt idx="11" formatCode="0.00">
                  <c:v>36.675675806451629</c:v>
                </c:pt>
                <c:pt idx="12" formatCode="0.00">
                  <c:v>37.015136021505377</c:v>
                </c:pt>
                <c:pt idx="13" formatCode="0.00">
                  <c:v>36.689580107526901</c:v>
                </c:pt>
                <c:pt idx="14" formatCode="0.00">
                  <c:v>37.824326881720388</c:v>
                </c:pt>
                <c:pt idx="15" formatCode="0.00">
                  <c:v>36.21663602150538</c:v>
                </c:pt>
                <c:pt idx="16" formatCode="0.00">
                  <c:v>33.980858602150541</c:v>
                </c:pt>
                <c:pt idx="17" formatCode="0.00">
                  <c:v>33.41995645161289</c:v>
                </c:pt>
                <c:pt idx="18" formatCode="0.00">
                  <c:v>34.426256989247335</c:v>
                </c:pt>
                <c:pt idx="19" formatCode="0.00">
                  <c:v>30.624395698924715</c:v>
                </c:pt>
                <c:pt idx="20" formatCode="0.00">
                  <c:v>24.787257526881721</c:v>
                </c:pt>
                <c:pt idx="21" formatCode="0.00">
                  <c:v>27.877551612903222</c:v>
                </c:pt>
                <c:pt idx="22" formatCode="0.00">
                  <c:v>29.375125806451617</c:v>
                </c:pt>
                <c:pt idx="23" formatCode="0.00">
                  <c:v>28.844969354838717</c:v>
                </c:pt>
                <c:pt idx="24" formatCode="0.00">
                  <c:v>27.319004838709677</c:v>
                </c:pt>
                <c:pt idx="25" formatCode="0.00">
                  <c:v>24.270080645161304</c:v>
                </c:pt>
                <c:pt idx="26" formatCode="0.00">
                  <c:v>25.79867473118281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7D9-4CFC-88A0-E9643EB49B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399027960"/>
        <c:axId val="399023040"/>
      </c:lineChart>
      <c:catAx>
        <c:axId val="3990279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399023040"/>
        <c:crosses val="autoZero"/>
        <c:auto val="1"/>
        <c:lblAlgn val="ctr"/>
        <c:lblOffset val="100"/>
        <c:noMultiLvlLbl val="0"/>
      </c:catAx>
      <c:valAx>
        <c:axId val="399023040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crossAx val="39902796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Summers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Wind</c:v>
          </c:tx>
          <c:spPr>
            <a:ln w="50800" cap="rnd">
              <a:solidFill>
                <a:schemeClr val="accent5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Month'!$D$149:$D$172</c:f>
              <c:numCache>
                <c:formatCode>0.00</c:formatCode>
                <c:ptCount val="24"/>
                <c:pt idx="0">
                  <c:v>40.568758064516103</c:v>
                </c:pt>
                <c:pt idx="1">
                  <c:v>39.797604301075225</c:v>
                </c:pt>
                <c:pt idx="2">
                  <c:v>38.591823655913956</c:v>
                </c:pt>
                <c:pt idx="3">
                  <c:v>36.734510215053753</c:v>
                </c:pt>
                <c:pt idx="4">
                  <c:v>35.379207526881686</c:v>
                </c:pt>
                <c:pt idx="5">
                  <c:v>35.042173118279557</c:v>
                </c:pt>
                <c:pt idx="6">
                  <c:v>35.886468817204289</c:v>
                </c:pt>
                <c:pt idx="7">
                  <c:v>34.592317204301047</c:v>
                </c:pt>
                <c:pt idx="8">
                  <c:v>34.598067741935431</c:v>
                </c:pt>
                <c:pt idx="9">
                  <c:v>35.596662903225756</c:v>
                </c:pt>
                <c:pt idx="10">
                  <c:v>35.857747311827914</c:v>
                </c:pt>
                <c:pt idx="11">
                  <c:v>36.162654301075243</c:v>
                </c:pt>
                <c:pt idx="12">
                  <c:v>35.65950161290322</c:v>
                </c:pt>
                <c:pt idx="13">
                  <c:v>36.507321505376311</c:v>
                </c:pt>
                <c:pt idx="14">
                  <c:v>36.848312903225796</c:v>
                </c:pt>
                <c:pt idx="15">
                  <c:v>38.678511827956939</c:v>
                </c:pt>
                <c:pt idx="16">
                  <c:v>41.552073655913915</c:v>
                </c:pt>
                <c:pt idx="17">
                  <c:v>43.114245698924648</c:v>
                </c:pt>
                <c:pt idx="18">
                  <c:v>45.226454301075194</c:v>
                </c:pt>
                <c:pt idx="19">
                  <c:v>45.307304301075234</c:v>
                </c:pt>
                <c:pt idx="20">
                  <c:v>43.666844086021435</c:v>
                </c:pt>
                <c:pt idx="21">
                  <c:v>42.532967204301031</c:v>
                </c:pt>
                <c:pt idx="22">
                  <c:v>41.647378494623617</c:v>
                </c:pt>
                <c:pt idx="23">
                  <c:v>40.722447849462313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110-4D4B-A223-36F2CA427F63}"/>
            </c:ext>
          </c:extLst>
        </c:ser>
        <c:ser>
          <c:idx val="1"/>
          <c:order val="1"/>
          <c:tx>
            <c:v>Solar</c:v>
          </c:tx>
          <c:spPr>
            <a:ln w="50800" cap="rnd">
              <a:solidFill>
                <a:schemeClr val="accent5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Month'!$E$149:$E$172</c:f>
              <c:numCache>
                <c:formatCode>0.00</c:formatCode>
                <c:ptCount val="24"/>
                <c:pt idx="0">
                  <c:v>-3.8000000000000062E-2</c:v>
                </c:pt>
                <c:pt idx="1">
                  <c:v>-3.8000000000000062E-2</c:v>
                </c:pt>
                <c:pt idx="2">
                  <c:v>-3.8000000000000062E-2</c:v>
                </c:pt>
                <c:pt idx="3">
                  <c:v>-3.8000000000000062E-2</c:v>
                </c:pt>
                <c:pt idx="4">
                  <c:v>-3.8000000000000062E-2</c:v>
                </c:pt>
                <c:pt idx="5">
                  <c:v>-3.8000000000000062E-2</c:v>
                </c:pt>
                <c:pt idx="6">
                  <c:v>2.3339225806451647</c:v>
                </c:pt>
                <c:pt idx="7">
                  <c:v>8.0993903225806463</c:v>
                </c:pt>
                <c:pt idx="8">
                  <c:v>12.423970967741919</c:v>
                </c:pt>
                <c:pt idx="9">
                  <c:v>14.829464516129031</c:v>
                </c:pt>
                <c:pt idx="10">
                  <c:v>18.159935483870957</c:v>
                </c:pt>
                <c:pt idx="11">
                  <c:v>17.794090322580619</c:v>
                </c:pt>
                <c:pt idx="12">
                  <c:v>18.279393548387091</c:v>
                </c:pt>
                <c:pt idx="13">
                  <c:v>18.233425806451624</c:v>
                </c:pt>
                <c:pt idx="14">
                  <c:v>16.597132258064537</c:v>
                </c:pt>
                <c:pt idx="15">
                  <c:v>14.930319354838737</c:v>
                </c:pt>
                <c:pt idx="16">
                  <c:v>11.976790322580648</c:v>
                </c:pt>
                <c:pt idx="17">
                  <c:v>8.0400354838709749</c:v>
                </c:pt>
                <c:pt idx="18">
                  <c:v>2.4654903225806435</c:v>
                </c:pt>
                <c:pt idx="19">
                  <c:v>-3.8000000000000062E-2</c:v>
                </c:pt>
                <c:pt idx="20">
                  <c:v>-3.8000000000000062E-2</c:v>
                </c:pt>
                <c:pt idx="21">
                  <c:v>-3.8000000000000062E-2</c:v>
                </c:pt>
                <c:pt idx="22">
                  <c:v>-3.8000000000000062E-2</c:v>
                </c:pt>
                <c:pt idx="23">
                  <c:v>-3.8000000000000062E-2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110-4D4B-A223-36F2CA427F63}"/>
            </c:ext>
          </c:extLst>
        </c:ser>
        <c:ser>
          <c:idx val="2"/>
          <c:order val="2"/>
          <c:tx>
            <c:v>Hybrid</c:v>
          </c:tx>
          <c:spPr>
            <a:ln w="508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numRef>
              <c:f>'Hour of the Month'!$C$149:$C$172</c:f>
              <c:numCache>
                <c:formatCode>General</c:formatCode>
                <c:ptCount val="2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</c:numCache>
            </c:numRef>
          </c:cat>
          <c:val>
            <c:numRef>
              <c:f>'Hour of the Month'!$F$149:$F$172</c:f>
              <c:numCache>
                <c:formatCode>0.00</c:formatCode>
                <c:ptCount val="24"/>
                <c:pt idx="0">
                  <c:v>40.530758064516164</c:v>
                </c:pt>
                <c:pt idx="1">
                  <c:v>39.759604301075299</c:v>
                </c:pt>
                <c:pt idx="2">
                  <c:v>38.553823655914016</c:v>
                </c:pt>
                <c:pt idx="3">
                  <c:v>36.696510215053792</c:v>
                </c:pt>
                <c:pt idx="4">
                  <c:v>35.341207526881767</c:v>
                </c:pt>
                <c:pt idx="5">
                  <c:v>35.004173118279603</c:v>
                </c:pt>
                <c:pt idx="6">
                  <c:v>38.220391397849482</c:v>
                </c:pt>
                <c:pt idx="7">
                  <c:v>42.691707526881721</c:v>
                </c:pt>
                <c:pt idx="8">
                  <c:v>47.022038709677481</c:v>
                </c:pt>
                <c:pt idx="9">
                  <c:v>50.426127419354799</c:v>
                </c:pt>
                <c:pt idx="10">
                  <c:v>54.017682795698974</c:v>
                </c:pt>
                <c:pt idx="11">
                  <c:v>53.956744623656007</c:v>
                </c:pt>
                <c:pt idx="12">
                  <c:v>53.938895161290311</c:v>
                </c:pt>
                <c:pt idx="13">
                  <c:v>54.740747311827931</c:v>
                </c:pt>
                <c:pt idx="14">
                  <c:v>53.445445161290337</c:v>
                </c:pt>
                <c:pt idx="15">
                  <c:v>53.608831182795697</c:v>
                </c:pt>
                <c:pt idx="16">
                  <c:v>53.528863978494641</c:v>
                </c:pt>
                <c:pt idx="17">
                  <c:v>51.154281182795756</c:v>
                </c:pt>
                <c:pt idx="18">
                  <c:v>47.691944623655885</c:v>
                </c:pt>
                <c:pt idx="19">
                  <c:v>45.269304301075344</c:v>
                </c:pt>
                <c:pt idx="20">
                  <c:v>43.628844086021573</c:v>
                </c:pt>
                <c:pt idx="21">
                  <c:v>42.494967204301126</c:v>
                </c:pt>
                <c:pt idx="22">
                  <c:v>41.609378494623677</c:v>
                </c:pt>
                <c:pt idx="23">
                  <c:v>40.684447849462408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110-4D4B-A223-36F2CA427F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7114728"/>
        <c:axId val="567114072"/>
      </c:lineChart>
      <c:catAx>
        <c:axId val="5671147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050" b="1" dirty="0"/>
                  <a:t>Hours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PK"/>
          </a:p>
        </c:txPr>
        <c:crossAx val="567114072"/>
        <c:crosses val="autoZero"/>
        <c:auto val="1"/>
        <c:lblAlgn val="ctr"/>
        <c:lblOffset val="100"/>
        <c:noMultiLvlLbl val="0"/>
      </c:catAx>
      <c:valAx>
        <c:axId val="567114072"/>
        <c:scaling>
          <c:orientation val="minMax"/>
        </c:scaling>
        <c:delete val="1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dirty="0"/>
                  <a:t>MW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PK"/>
            </a:p>
          </c:txPr>
        </c:title>
        <c:numFmt formatCode="0.00" sourceLinked="1"/>
        <c:majorTickMark val="none"/>
        <c:minorTickMark val="none"/>
        <c:tickLblPos val="nextTo"/>
        <c:crossAx val="567114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PK"/>
        </a:p>
      </c:txPr>
    </c:legend>
    <c:plotVisOnly val="1"/>
    <c:dispBlanksAs val="gap"/>
    <c:showDLblsOverMax val="0"/>
  </c:chart>
  <c:spPr>
    <a:noFill/>
    <a:ln>
      <a:solidFill>
        <a:schemeClr val="bg1">
          <a:lumMod val="95000"/>
        </a:schemeClr>
      </a:solidFill>
    </a:ln>
    <a:effectLst/>
  </c:spPr>
  <c:txPr>
    <a:bodyPr/>
    <a:lstStyle/>
    <a:p>
      <a:pPr>
        <a:defRPr/>
      </a:pPr>
      <a:endParaRPr lang="en-PK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0.03623</cdr:x>
      <cdr:y>0.08829</cdr:y>
    </cdr:from>
    <cdr:to>
      <cdr:x>0.07971</cdr:x>
      <cdr:y>0.8413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5EE4CDF-E169-A7C8-4466-0F6308CBDDAE}"/>
            </a:ext>
          </a:extLst>
        </cdr:cNvPr>
        <cdr:cNvSpPr txBox="1"/>
      </cdr:nvSpPr>
      <cdr:spPr>
        <a:xfrm xmlns:a="http://schemas.openxmlformats.org/drawingml/2006/main">
          <a:off x="381000" y="384175"/>
          <a:ext cx="457200" cy="3276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100" dirty="0"/>
            <a:t>250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210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170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130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100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70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40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10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0.02899</cdr:x>
      <cdr:y>0.07078</cdr:y>
    </cdr:from>
    <cdr:to>
      <cdr:x>0.07246</cdr:x>
      <cdr:y>0.82379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942625E-386D-63FD-1AD5-B7950C2301BB}"/>
            </a:ext>
          </a:extLst>
        </cdr:cNvPr>
        <cdr:cNvSpPr txBox="1"/>
      </cdr:nvSpPr>
      <cdr:spPr>
        <a:xfrm xmlns:a="http://schemas.openxmlformats.org/drawingml/2006/main">
          <a:off x="304800" y="307975"/>
          <a:ext cx="457200" cy="32766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100" dirty="0"/>
            <a:t>250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210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170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130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100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70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40</a:t>
          </a:r>
        </a:p>
        <a:p xmlns:a="http://schemas.openxmlformats.org/drawingml/2006/main">
          <a:endParaRPr lang="en-US" dirty="0"/>
        </a:p>
        <a:p xmlns:a="http://schemas.openxmlformats.org/drawingml/2006/main">
          <a:r>
            <a:rPr lang="en-US" sz="1100" dirty="0"/>
            <a:t>10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83FAFB8-1670-4A7B-9790-C7AF0816CFFE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320E68DC-B8EE-4B55-977A-AA17FE8CF94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D8911C9-F4CB-452D-B665-D7CBB75D63AF}" type="datetimeFigureOut">
              <a:rPr lang="en-US" smtClean="0"/>
              <a:t>7/28/2024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r>
              <a:rPr lang="en-US"/>
              <a:t>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F4A7A7A-C733-4163-912E-28692783C5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2218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E5DEE-3AEB-7755-EA20-A65A583EAC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0A28D-6221-D63B-C46D-D9BD87C62A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CE7BC-19DC-E4D5-DCC9-832ABFA180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C24FB-32C2-481A-94CB-4513F7A26375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B23862-4F6C-90B9-8C22-1DCE4789E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F9B784-D2A8-9E2D-455E-5323670645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590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3907F-6641-CAA8-1572-5458162E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614A38-E190-A53D-F4CD-D312974F47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0C30C1-5903-28D0-4139-FC80BFBD1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CE14-84ED-421A-A847-7976868D5CC6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BC3558-B94B-7080-C58A-4F29A9ED7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EB54EE-FD3E-4960-48D6-93E47C71F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205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FBB6AA-914D-9388-B18F-8DDFC5ACD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17395E-A772-B813-B6D7-AEB8477C2C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6B358-413F-99C2-5EDF-3CD1FC700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445507-16B7-4EA0-BFC4-2F4D89788680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7C0D57-617F-1857-1DDE-5AE59D58D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AACDC1-B6C2-2EC3-1F65-217E8F6B8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7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8AB525-C8C7-6AE2-8D78-BF2A0971DA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21AA2-29BC-E28A-0351-48C86E86BA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7593D8-7304-3079-F93F-28E25BBDF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5B162-6481-488D-9B98-99AA33933B48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9CFD2-D4B1-414F-29A1-53AE2405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2185CF-48D4-C3B6-A4B5-C847A971F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9A371E07-7D8D-0B11-67C7-98FAB4E96E01}"/>
              </a:ext>
            </a:extLst>
          </p:cNvPr>
          <p:cNvSpPr txBox="1">
            <a:spLocks/>
          </p:cNvSpPr>
          <p:nvPr userDrawn="1"/>
        </p:nvSpPr>
        <p:spPr>
          <a:xfrm>
            <a:off x="865762" y="223044"/>
            <a:ext cx="4241260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Directorate of Alternative Energy, </a:t>
            </a:r>
          </a:p>
          <a:p>
            <a:r>
              <a:rPr lang="en-US" dirty="0"/>
              <a:t>Government of Sindh</a:t>
            </a:r>
            <a:endParaRPr lang="en-PK" dirty="0"/>
          </a:p>
        </p:txBody>
      </p:sp>
      <p:pic>
        <p:nvPicPr>
          <p:cNvPr id="9" name="Picture 8" descr="A logo with a star and a leaf&#10;&#10;Description automatically generated">
            <a:extLst>
              <a:ext uri="{FF2B5EF4-FFF2-40B4-BE49-F238E27FC236}">
                <a16:creationId xmlns:a16="http://schemas.microsoft.com/office/drawing/2014/main" id="{F148B7EE-4A09-CC38-E6FC-509AEB279F5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7" y="56441"/>
            <a:ext cx="733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62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18402E-DF4A-B04F-B7C6-65119CFA81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DFF7E3-F1A4-26D7-47C4-1C8AFA7860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630416-B0F4-91AF-B378-CA84C4824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4FE0C-2AC6-4359-85C6-35FFA94B71C1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4259D-0B84-F38D-473A-61B06415F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1323C-6F6F-D8FE-92FF-9C07A8478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139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006C3-15A2-E95D-473B-425FC2BC0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F1D22D-0F1B-2652-B801-031442880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54947-73F0-F6B3-566A-1F10F3622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38FE29-4737-6AF9-7617-4BFC43640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DB5779-8055-4506-B454-8375AB671659}" type="datetime1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650EC6-E69E-1B0C-4216-BDCA6516FD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3ED2F-299D-EE57-A9B0-B32CC9DF6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32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830CD8-A504-CE75-FF7D-DB2E431877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D7390F-25A9-2B8B-C0A5-BD8414E18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215EDF-DE79-9FBE-BACF-BCC02BDF87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82F31D1-884F-127C-D198-556211E1A8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5F3D38-3270-208B-F5FB-6EA5C9D992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C75811-965B-0B5F-696E-44D13F0D6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D2BB4A-E2CC-4879-82DE-965AE19DA5E9}" type="datetime1">
              <a:rPr lang="en-US" smtClean="0"/>
              <a:t>7/28/2024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6877D0-A64B-AA0B-11C0-EBC29FC146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E13479F-5533-DC5C-D2D2-A6B793F4C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132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9B0D4-9373-3502-A0DB-4EA8E9FC5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82E4CC-2672-DEA8-BF20-1A189060B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6392-A656-4D9A-A728-DCAE8F28A237}" type="datetime1">
              <a:rPr lang="en-US" smtClean="0"/>
              <a:t>7/28/2024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7C6338-FD7C-709D-2AD6-8844E1A26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7E937BF-E340-8F92-11C1-E8F843C69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077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20D9FC-3A0F-AF5A-F43A-FFFF85EAC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975F9D-893F-4B99-9D61-A03F7E32D085}" type="datetime1">
              <a:rPr lang="en-US" smtClean="0"/>
              <a:t>7/28/2024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B38FF9-20A3-7118-158C-230F2AA1A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24D661-5C42-A85B-0B00-5103F619B2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844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C92E3-BB3B-8EF7-C845-FC4FAC13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4FE572-9D05-C474-9B82-23D3A94DD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533C32-85A0-7024-D60F-86D33FDB1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A4CAF9-D73D-9BF6-4527-53BDD2C7E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414D40-0BBC-4FB9-A138-FA194B0E817C}" type="datetime1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998DAF-B69D-95D2-C89B-004F98E7F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F9112C-DFA9-79B1-8375-81191871F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400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C8376-0FEC-297C-747F-95ED055E60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A320ACA-DA55-A95B-D91C-F81874E38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378DC9-A2F3-95EC-08CC-FA9A8863B3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486CE9-6176-9BAF-31FB-2A488A944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AD1960-399A-44EF-877D-F2BA44BF6DEE}" type="datetime1">
              <a:rPr lang="en-US" smtClean="0"/>
              <a:t>7/28/2024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4790E0-F87E-509F-58AB-1F3B2FE85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08C713-F41B-CF15-0CD3-E85CABEF7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809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4B2DA8-3EDD-AD9E-6951-AE71161CA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6152C6-2EC1-DF84-1D32-17BC4D2D91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FA729C-369A-E157-9905-FCCF7CC4689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7E8C584-D335-45A3-B79E-46221BF7FA89}" type="datetime1">
              <a:rPr lang="en-US" smtClean="0"/>
              <a:t>7/28/2024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11BF03-C5EE-3236-66CD-EFD3B93DF6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08CD99-EBEC-6AE5-E43D-D06B7DF58E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EE2CE3F-1570-4BF5-A0EE-F9A85C274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230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7" Type="http://schemas.openxmlformats.org/officeDocument/2006/relationships/image" Target="../media/image11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hoto of a group of turbines on lush green mountains">
            <a:extLst>
              <a:ext uri="{FF2B5EF4-FFF2-40B4-BE49-F238E27FC236}">
                <a16:creationId xmlns:a16="http://schemas.microsoft.com/office/drawing/2014/main" id="{33666C20-21CE-ED2B-186E-0FF52652B9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F0A4691-DF7F-3EE8-972D-DEE73B942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337" y="1219200"/>
            <a:ext cx="11811000" cy="1854200"/>
          </a:xfrm>
        </p:spPr>
        <p:txBody>
          <a:bodyPr>
            <a:normAutofit/>
          </a:bodyPr>
          <a:lstStyle/>
          <a:p>
            <a:pPr algn="ctr"/>
            <a:r>
              <a:rPr lang="en-US" altLang="en-US" sz="5400" b="1" dirty="0">
                <a:latin typeface="Abadi" panose="020B0604020104020204" pitchFamily="34" charset="0"/>
                <a:cs typeface="Times New Roman" panose="02020603050405020304" pitchFamily="18" charset="0"/>
              </a:rPr>
              <a:t>350 MW Wind + Solar Hybrid Power Generation Project at Jhimpir, Thatta.</a:t>
            </a:r>
            <a:endParaRPr lang="en-US" sz="54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D12A492-B308-6230-BBED-D924B5B8B0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3C7AF9-5545-934E-C5A2-51B469032683}"/>
              </a:ext>
            </a:extLst>
          </p:cNvPr>
          <p:cNvSpPr txBox="1">
            <a:spLocks/>
          </p:cNvSpPr>
          <p:nvPr/>
        </p:nvSpPr>
        <p:spPr>
          <a:xfrm>
            <a:off x="865762" y="223044"/>
            <a:ext cx="4241260" cy="7000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Directorate of Alternative Energy, </a:t>
            </a:r>
          </a:p>
          <a:p>
            <a:r>
              <a:rPr lang="en-US" dirty="0"/>
              <a:t>Government of Sindh</a:t>
            </a:r>
            <a:endParaRPr lang="en-PK" dirty="0"/>
          </a:p>
        </p:txBody>
      </p:sp>
      <p:pic>
        <p:nvPicPr>
          <p:cNvPr id="8" name="Picture 7" descr="A logo with a star and a leaf&#10;&#10;Description automatically generated">
            <a:extLst>
              <a:ext uri="{FF2B5EF4-FFF2-40B4-BE49-F238E27FC236}">
                <a16:creationId xmlns:a16="http://schemas.microsoft.com/office/drawing/2014/main" id="{7FC668F9-9F94-D1A8-FF82-4183B886D9A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337" y="56441"/>
            <a:ext cx="733425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007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10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D13332-4853-268C-70CA-CCAEA53B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658503"/>
              </p:ext>
            </p:extLst>
          </p:nvPr>
        </p:nvGraphicFramePr>
        <p:xfrm>
          <a:off x="685800" y="1681480"/>
          <a:ext cx="10210800" cy="35001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37915">
                  <a:extLst>
                    <a:ext uri="{9D8B030D-6E8A-4147-A177-3AD203B41FA5}">
                      <a16:colId xmlns:a16="http://schemas.microsoft.com/office/drawing/2014/main" val="2506813419"/>
                    </a:ext>
                  </a:extLst>
                </a:gridCol>
                <a:gridCol w="6272885">
                  <a:extLst>
                    <a:ext uri="{9D8B030D-6E8A-4147-A177-3AD203B41FA5}">
                      <a16:colId xmlns:a16="http://schemas.microsoft.com/office/drawing/2014/main" val="202734917"/>
                    </a:ext>
                  </a:extLst>
                </a:gridCol>
              </a:tblGrid>
              <a:tr h="89751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Transmission lines Capacity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350 MW Evacuation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062"/>
                  </a:ext>
                </a:extLst>
              </a:tr>
              <a:tr h="5479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Project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19.865 Billion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50094"/>
                  </a:ext>
                </a:extLst>
              </a:tr>
              <a:tr h="5479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Financing Structure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20% Equity: 80% Debt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3025"/>
                  </a:ext>
                </a:extLst>
              </a:tr>
              <a:tr h="54791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Return on Equity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20%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9891258"/>
                  </a:ext>
                </a:extLst>
              </a:tr>
              <a:tr h="958853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Levelized Tariff for Wheeling over 25 Years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Rs. 5.1395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3189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5E7B5948-0B45-8FA0-2DA6-04EA2726F904}"/>
              </a:ext>
            </a:extLst>
          </p:cNvPr>
          <p:cNvSpPr txBox="1">
            <a:spLocks/>
          </p:cNvSpPr>
          <p:nvPr/>
        </p:nvSpPr>
        <p:spPr>
          <a:xfrm>
            <a:off x="543282" y="1096328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Details: Evacuation Plan by STDC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77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D13332-4853-268C-70CA-CCAEA53B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7816484"/>
              </p:ext>
            </p:extLst>
          </p:nvPr>
        </p:nvGraphicFramePr>
        <p:xfrm>
          <a:off x="762000" y="1739358"/>
          <a:ext cx="10134600" cy="4204239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908528">
                  <a:extLst>
                    <a:ext uri="{9D8B030D-6E8A-4147-A177-3AD203B41FA5}">
                      <a16:colId xmlns:a16="http://schemas.microsoft.com/office/drawing/2014/main" val="2506813419"/>
                    </a:ext>
                  </a:extLst>
                </a:gridCol>
                <a:gridCol w="6226072">
                  <a:extLst>
                    <a:ext uri="{9D8B030D-6E8A-4147-A177-3AD203B41FA5}">
                      <a16:colId xmlns:a16="http://schemas.microsoft.com/office/drawing/2014/main" val="202734917"/>
                    </a:ext>
                  </a:extLst>
                </a:gridCol>
              </a:tblGrid>
              <a:tr h="3771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Plant Capacity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350 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062"/>
                  </a:ext>
                </a:extLst>
              </a:tr>
              <a:tr h="6408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Annual Generation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947.1 GWh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50094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Project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Rs. 368.17 Billion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3025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Financing Structure</a:t>
                      </a:r>
                      <a:endParaRPr lang="en-P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20% Equity : 80% Debt</a:t>
                      </a:r>
                      <a:endParaRPr lang="en-PK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554057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Project Life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 Years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3916183"/>
                  </a:ext>
                </a:extLst>
              </a:tr>
              <a:tr h="64084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Project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USD 365 Million or Rs. 102.2 Billion @ Rs.280/USD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5925003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Levelized Tariff Generation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~Rs.13.3/Unit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8858447"/>
                  </a:ext>
                </a:extLst>
              </a:tr>
              <a:tr h="37710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Levelized Tariff Transmission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5.1395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3554365"/>
                  </a:ext>
                </a:extLst>
              </a:tr>
              <a:tr h="659933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Total Levelized Tariff of the Project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Rs.18.45/Unit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0525079"/>
                  </a:ext>
                </a:extLst>
              </a:tr>
            </a:tbl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F43DE774-1577-7339-DF3F-7CD20A9E7E37}"/>
              </a:ext>
            </a:extLst>
          </p:cNvPr>
          <p:cNvSpPr txBox="1">
            <a:spLocks/>
          </p:cNvSpPr>
          <p:nvPr/>
        </p:nvSpPr>
        <p:spPr>
          <a:xfrm>
            <a:off x="543282" y="1096328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Details: </a:t>
            </a:r>
            <a:r>
              <a:rPr lang="en-US" altLang="en-US" sz="32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Wind+Solar</a:t>
            </a:r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Hybrid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81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12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B72C0AC-0988-6419-936D-CBA49CD83984}"/>
              </a:ext>
            </a:extLst>
          </p:cNvPr>
          <p:cNvSpPr txBox="1">
            <a:spLocks/>
          </p:cNvSpPr>
          <p:nvPr/>
        </p:nvSpPr>
        <p:spPr>
          <a:xfrm>
            <a:off x="685801" y="1705928"/>
            <a:ext cx="10515600" cy="3375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42950" indent="-28575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3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600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74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 marL="25146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6pPr>
            <a:lvl7pPr marL="29718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7pPr>
            <a:lvl8pPr marL="34290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8pPr>
            <a:lvl9pPr marL="3886200" indent="-22860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9pPr>
          </a:lstStyle>
          <a:p>
            <a:r>
              <a:rPr lang="en-US" dirty="0">
                <a:latin typeface="Abadi" panose="020B0604020104020204" pitchFamily="34" charset="0"/>
              </a:rPr>
              <a:t>Solar PV and Wind Hybrid have time frames where both resources are available lesser than the required Power.</a:t>
            </a:r>
          </a:p>
          <a:p>
            <a:r>
              <a:rPr lang="en-US" dirty="0">
                <a:latin typeface="Abadi" panose="020B0604020104020204" pitchFamily="34" charset="0"/>
              </a:rPr>
              <a:t>Both resources are intermittent and can create voltage stabilization and frequency drop issues</a:t>
            </a:r>
          </a:p>
          <a:p>
            <a:r>
              <a:rPr lang="en-US" dirty="0">
                <a:latin typeface="Abadi" panose="020B0604020104020204" pitchFamily="34" charset="0"/>
              </a:rPr>
              <a:t>In order to improve the output profile of Solar &amp; Wind Hybrid Power Plants, Battery Energy Storage Systems are added.</a:t>
            </a:r>
          </a:p>
          <a:p>
            <a:r>
              <a:rPr lang="en-US" dirty="0">
                <a:latin typeface="Abadi" panose="020B0604020104020204" pitchFamily="34" charset="0"/>
              </a:rPr>
              <a:t>BESS charges energy during excess generation period and discharges as and when required to provide a stable power output profile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B6CC231-E756-284F-8750-3A304FE330F8}"/>
              </a:ext>
            </a:extLst>
          </p:cNvPr>
          <p:cNvSpPr txBox="1">
            <a:spLocks/>
          </p:cNvSpPr>
          <p:nvPr/>
        </p:nvSpPr>
        <p:spPr>
          <a:xfrm>
            <a:off x="543282" y="1096328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Hybrid Power System Solar PV – Wind - BESS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268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275F32-3137-CEA7-CF97-E18C68570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Following Cases are studied </a:t>
            </a:r>
            <a:endParaRPr lang="en-PK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2A164-6841-676F-EAEA-8FC42CF034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13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A5E6174-A5C0-0EE4-0324-38B260467D7B}"/>
              </a:ext>
            </a:extLst>
          </p:cNvPr>
          <p:cNvGrpSpPr/>
          <p:nvPr/>
        </p:nvGrpSpPr>
        <p:grpSpPr>
          <a:xfrm>
            <a:off x="4148241" y="2669552"/>
            <a:ext cx="3889696" cy="3818897"/>
            <a:chOff x="3111181" y="2002163"/>
            <a:chExt cx="2917272" cy="2864173"/>
          </a:xfrm>
        </p:grpSpPr>
        <p:sp>
          <p:nvSpPr>
            <p:cNvPr id="8" name="Up Arrow 3">
              <a:extLst>
                <a:ext uri="{FF2B5EF4-FFF2-40B4-BE49-F238E27FC236}">
                  <a16:creationId xmlns:a16="http://schemas.microsoft.com/office/drawing/2014/main" id="{3FB9D6AF-6158-579D-86C3-BD9365601D09}"/>
                </a:ext>
              </a:extLst>
            </p:cNvPr>
            <p:cNvSpPr/>
            <p:nvPr/>
          </p:nvSpPr>
          <p:spPr>
            <a:xfrm>
              <a:off x="4321770" y="2002163"/>
              <a:ext cx="496491" cy="2181744"/>
            </a:xfrm>
            <a:prstGeom prst="upArrow">
              <a:avLst>
                <a:gd name="adj1" fmla="val 36337"/>
                <a:gd name="adj2" fmla="val 5829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/>
            </a:p>
          </p:txBody>
        </p:sp>
        <p:sp>
          <p:nvSpPr>
            <p:cNvPr id="9" name="Bent Arrow 4">
              <a:extLst>
                <a:ext uri="{FF2B5EF4-FFF2-40B4-BE49-F238E27FC236}">
                  <a16:creationId xmlns:a16="http://schemas.microsoft.com/office/drawing/2014/main" id="{11508F18-2F8C-9701-EF61-C1EAD4E80102}"/>
                </a:ext>
              </a:extLst>
            </p:cNvPr>
            <p:cNvSpPr/>
            <p:nvPr/>
          </p:nvSpPr>
          <p:spPr>
            <a:xfrm>
              <a:off x="4657793" y="2821038"/>
              <a:ext cx="1370660" cy="1362869"/>
            </a:xfrm>
            <a:prstGeom prst="bentArrow">
              <a:avLst>
                <a:gd name="adj1" fmla="val 13152"/>
                <a:gd name="adj2" fmla="val 17868"/>
                <a:gd name="adj3" fmla="val 20834"/>
                <a:gd name="adj4" fmla="val 22566"/>
              </a:avLst>
            </a:prstGeom>
            <a:solidFill>
              <a:schemeClr val="accent3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/>
                </a:solidFill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5763630C-6B99-10F7-E2BE-3C257AF6DA53}"/>
                </a:ext>
              </a:extLst>
            </p:cNvPr>
            <p:cNvGrpSpPr/>
            <p:nvPr/>
          </p:nvGrpSpPr>
          <p:grpSpPr>
            <a:xfrm>
              <a:off x="4304568" y="4182320"/>
              <a:ext cx="532539" cy="684016"/>
              <a:chOff x="11478849" y="10856529"/>
              <a:chExt cx="1420104" cy="1824042"/>
            </a:xfrm>
          </p:grpSpPr>
          <p:sp>
            <p:nvSpPr>
              <p:cNvPr id="12" name="Freeform 23">
                <a:extLst>
                  <a:ext uri="{FF2B5EF4-FFF2-40B4-BE49-F238E27FC236}">
                    <a16:creationId xmlns:a16="http://schemas.microsoft.com/office/drawing/2014/main" id="{77C0C31C-2531-50BF-2034-F3E6080C1C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96961" y="10960098"/>
                <a:ext cx="1382427" cy="1247029"/>
              </a:xfrm>
              <a:custGeom>
                <a:avLst/>
                <a:gdLst>
                  <a:gd name="T0" fmla="*/ 395 w 791"/>
                  <a:gd name="T1" fmla="*/ 0 h 1171"/>
                  <a:gd name="T2" fmla="*/ 0 w 791"/>
                  <a:gd name="T3" fmla="*/ 149 h 1171"/>
                  <a:gd name="T4" fmla="*/ 271 w 791"/>
                  <a:gd name="T5" fmla="*/ 852 h 1171"/>
                  <a:gd name="T6" fmla="*/ 395 w 791"/>
                  <a:gd name="T7" fmla="*/ 814 h 1171"/>
                  <a:gd name="T8" fmla="*/ 515 w 791"/>
                  <a:gd name="T9" fmla="*/ 851 h 1171"/>
                  <a:gd name="T10" fmla="*/ 394 w 791"/>
                  <a:gd name="T11" fmla="*/ 1171 h 1171"/>
                  <a:gd name="T12" fmla="*/ 791 w 791"/>
                  <a:gd name="T13" fmla="*/ 129 h 1171"/>
                  <a:gd name="T14" fmla="*/ 395 w 791"/>
                  <a:gd name="T15" fmla="*/ 0 h 1171"/>
                  <a:gd name="connsiteX0" fmla="*/ 4994 w 10000"/>
                  <a:gd name="connsiteY0" fmla="*/ 0 h 7276"/>
                  <a:gd name="connsiteX1" fmla="*/ 0 w 10000"/>
                  <a:gd name="connsiteY1" fmla="*/ 1272 h 7276"/>
                  <a:gd name="connsiteX2" fmla="*/ 3426 w 10000"/>
                  <a:gd name="connsiteY2" fmla="*/ 7276 h 7276"/>
                  <a:gd name="connsiteX3" fmla="*/ 4994 w 10000"/>
                  <a:gd name="connsiteY3" fmla="*/ 6951 h 7276"/>
                  <a:gd name="connsiteX4" fmla="*/ 6511 w 10000"/>
                  <a:gd name="connsiteY4" fmla="*/ 7267 h 7276"/>
                  <a:gd name="connsiteX5" fmla="*/ 10000 w 10000"/>
                  <a:gd name="connsiteY5" fmla="*/ 1102 h 7276"/>
                  <a:gd name="connsiteX6" fmla="*/ 4994 w 10000"/>
                  <a:gd name="connsiteY6" fmla="*/ 0 h 7276"/>
                  <a:gd name="connsiteX0" fmla="*/ 4994 w 9932"/>
                  <a:gd name="connsiteY0" fmla="*/ 0 h 10000"/>
                  <a:gd name="connsiteX1" fmla="*/ 0 w 9932"/>
                  <a:gd name="connsiteY1" fmla="*/ 1748 h 10000"/>
                  <a:gd name="connsiteX2" fmla="*/ 3426 w 9932"/>
                  <a:gd name="connsiteY2" fmla="*/ 10000 h 10000"/>
                  <a:gd name="connsiteX3" fmla="*/ 4994 w 9932"/>
                  <a:gd name="connsiteY3" fmla="*/ 9553 h 10000"/>
                  <a:gd name="connsiteX4" fmla="*/ 6511 w 9932"/>
                  <a:gd name="connsiteY4" fmla="*/ 9988 h 10000"/>
                  <a:gd name="connsiteX5" fmla="*/ 9932 w 9932"/>
                  <a:gd name="connsiteY5" fmla="*/ 1744 h 10000"/>
                  <a:gd name="connsiteX6" fmla="*/ 4994 w 9932"/>
                  <a:gd name="connsiteY6" fmla="*/ 0 h 10000"/>
                  <a:gd name="connsiteX0" fmla="*/ 5028 w 10000"/>
                  <a:gd name="connsiteY0" fmla="*/ 0 h 10000"/>
                  <a:gd name="connsiteX1" fmla="*/ 0 w 10000"/>
                  <a:gd name="connsiteY1" fmla="*/ 1748 h 10000"/>
                  <a:gd name="connsiteX2" fmla="*/ 3449 w 10000"/>
                  <a:gd name="connsiteY2" fmla="*/ 10000 h 10000"/>
                  <a:gd name="connsiteX3" fmla="*/ 6556 w 10000"/>
                  <a:gd name="connsiteY3" fmla="*/ 9988 h 10000"/>
                  <a:gd name="connsiteX4" fmla="*/ 10000 w 10000"/>
                  <a:gd name="connsiteY4" fmla="*/ 1744 h 10000"/>
                  <a:gd name="connsiteX5" fmla="*/ 5028 w 10000"/>
                  <a:gd name="connsiteY5" fmla="*/ 0 h 100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000" h="10000">
                    <a:moveTo>
                      <a:pt x="5028" y="0"/>
                    </a:moveTo>
                    <a:lnTo>
                      <a:pt x="0" y="1748"/>
                    </a:lnTo>
                    <a:lnTo>
                      <a:pt x="3449" y="10000"/>
                    </a:lnTo>
                    <a:lnTo>
                      <a:pt x="6556" y="9988"/>
                    </a:lnTo>
                    <a:lnTo>
                      <a:pt x="10000" y="1744"/>
                    </a:lnTo>
                    <a:lnTo>
                      <a:pt x="502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13" name="Freeform 36">
                <a:extLst>
                  <a:ext uri="{FF2B5EF4-FFF2-40B4-BE49-F238E27FC236}">
                    <a16:creationId xmlns:a16="http://schemas.microsoft.com/office/drawing/2014/main" id="{A99D8377-A59E-5486-AC17-C1BF35016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967726" y="12191257"/>
                <a:ext cx="443816" cy="489314"/>
              </a:xfrm>
              <a:custGeom>
                <a:avLst/>
                <a:gdLst>
                  <a:gd name="T0" fmla="*/ 124 w 244"/>
                  <a:gd name="T1" fmla="*/ 0 h 357"/>
                  <a:gd name="T2" fmla="*/ 0 w 244"/>
                  <a:gd name="T3" fmla="*/ 38 h 357"/>
                  <a:gd name="T4" fmla="*/ 123 w 244"/>
                  <a:gd name="T5" fmla="*/ 357 h 357"/>
                  <a:gd name="T6" fmla="*/ 244 w 244"/>
                  <a:gd name="T7" fmla="*/ 37 h 357"/>
                  <a:gd name="T8" fmla="*/ 124 w 244"/>
                  <a:gd name="T9" fmla="*/ 0 h 357"/>
                  <a:gd name="connsiteX0" fmla="*/ 10000 w 10000"/>
                  <a:gd name="connsiteY0" fmla="*/ 0 h 8964"/>
                  <a:gd name="connsiteX1" fmla="*/ 0 w 10000"/>
                  <a:gd name="connsiteY1" fmla="*/ 28 h 8964"/>
                  <a:gd name="connsiteX2" fmla="*/ 5041 w 10000"/>
                  <a:gd name="connsiteY2" fmla="*/ 8964 h 8964"/>
                  <a:gd name="connsiteX3" fmla="*/ 10000 w 10000"/>
                  <a:gd name="connsiteY3" fmla="*/ 0 h 89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000" h="8964">
                    <a:moveTo>
                      <a:pt x="10000" y="0"/>
                    </a:moveTo>
                    <a:lnTo>
                      <a:pt x="0" y="28"/>
                    </a:lnTo>
                    <a:lnTo>
                      <a:pt x="5041" y="8964"/>
                    </a:lnTo>
                    <a:lnTo>
                      <a:pt x="1000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45720" tIns="22860" rIns="45720" bIns="2286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75"/>
              </a:p>
            </p:txBody>
          </p:sp>
          <p:sp>
            <p:nvSpPr>
              <p:cNvPr id="14" name="Round Same Side Corner Rectangle 8">
                <a:extLst>
                  <a:ext uri="{FF2B5EF4-FFF2-40B4-BE49-F238E27FC236}">
                    <a16:creationId xmlns:a16="http://schemas.microsoft.com/office/drawing/2014/main" id="{4FCAC2FF-2CF7-F3F2-784D-A4E8D9DA3B3D}"/>
                  </a:ext>
                </a:extLst>
              </p:cNvPr>
              <p:cNvSpPr/>
              <p:nvPr/>
            </p:nvSpPr>
            <p:spPr>
              <a:xfrm rot="10800000">
                <a:off x="11478849" y="10856529"/>
                <a:ext cx="476503" cy="4642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15" name="Round Same Side Corner Rectangle 9">
                <a:extLst>
                  <a:ext uri="{FF2B5EF4-FFF2-40B4-BE49-F238E27FC236}">
                    <a16:creationId xmlns:a16="http://schemas.microsoft.com/office/drawing/2014/main" id="{ED1CB60D-DB4A-9BAA-91ED-236992247B28}"/>
                  </a:ext>
                </a:extLst>
              </p:cNvPr>
              <p:cNvSpPr/>
              <p:nvPr/>
            </p:nvSpPr>
            <p:spPr>
              <a:xfrm rot="10800000">
                <a:off x="11950650" y="10856529"/>
                <a:ext cx="476503" cy="4642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  <p:sp>
            <p:nvSpPr>
              <p:cNvPr id="16" name="Round Same Side Corner Rectangle 10">
                <a:extLst>
                  <a:ext uri="{FF2B5EF4-FFF2-40B4-BE49-F238E27FC236}">
                    <a16:creationId xmlns:a16="http://schemas.microsoft.com/office/drawing/2014/main" id="{D95FA8D4-A599-7CB1-B539-7567A2CCB036}"/>
                  </a:ext>
                </a:extLst>
              </p:cNvPr>
              <p:cNvSpPr/>
              <p:nvPr/>
            </p:nvSpPr>
            <p:spPr>
              <a:xfrm rot="10800000">
                <a:off x="12422450" y="10856529"/>
                <a:ext cx="476503" cy="464213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675"/>
              </a:p>
            </p:txBody>
          </p:sp>
        </p:grpSp>
        <p:sp>
          <p:nvSpPr>
            <p:cNvPr id="11" name="Bent Arrow 11">
              <a:extLst>
                <a:ext uri="{FF2B5EF4-FFF2-40B4-BE49-F238E27FC236}">
                  <a16:creationId xmlns:a16="http://schemas.microsoft.com/office/drawing/2014/main" id="{84BF9DBA-AC77-5C04-DB4E-868B8C55544D}"/>
                </a:ext>
              </a:extLst>
            </p:cNvPr>
            <p:cNvSpPr/>
            <p:nvPr/>
          </p:nvSpPr>
          <p:spPr>
            <a:xfrm flipH="1">
              <a:off x="3111181" y="2821039"/>
              <a:ext cx="1370660" cy="1362869"/>
            </a:xfrm>
            <a:prstGeom prst="bentArrow">
              <a:avLst>
                <a:gd name="adj1" fmla="val 13021"/>
                <a:gd name="adj2" fmla="val 17868"/>
                <a:gd name="adj3" fmla="val 20834"/>
                <a:gd name="adj4" fmla="val 22566"/>
              </a:avLst>
            </a:prstGeom>
            <a:solidFill>
              <a:schemeClr val="accent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675">
                <a:solidFill>
                  <a:schemeClr val="tx1"/>
                </a:solidFill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3AED365F-7474-19C5-D9CA-FA0841549133}"/>
              </a:ext>
            </a:extLst>
          </p:cNvPr>
          <p:cNvSpPr txBox="1"/>
          <p:nvPr/>
        </p:nvSpPr>
        <p:spPr>
          <a:xfrm>
            <a:off x="4156028" y="3984083"/>
            <a:ext cx="477357" cy="205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3" b="1" cap="all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01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E604A15-3A2E-A6C7-07D1-1EE4752F1D2A}"/>
              </a:ext>
            </a:extLst>
          </p:cNvPr>
          <p:cNvSpPr txBox="1"/>
          <p:nvPr/>
        </p:nvSpPr>
        <p:spPr>
          <a:xfrm>
            <a:off x="5861006" y="2818990"/>
            <a:ext cx="477357" cy="205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3" b="1" cap="all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02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95BD729-8345-3270-9ED8-354DEEB7C20C}"/>
              </a:ext>
            </a:extLst>
          </p:cNvPr>
          <p:cNvSpPr txBox="1"/>
          <p:nvPr/>
        </p:nvSpPr>
        <p:spPr>
          <a:xfrm>
            <a:off x="7539946" y="3984083"/>
            <a:ext cx="477357" cy="20512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333" b="1" cap="all" dirty="0">
                <a:solidFill>
                  <a:schemeClr val="bg1"/>
                </a:solidFill>
                <a:latin typeface="Lato" panose="020F0502020204030203" pitchFamily="34" charset="0"/>
                <a:cs typeface="Poppins SemiBold" panose="02000000000000000000" pitchFamily="2" charset="0"/>
              </a:rPr>
              <a:t>03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3C25A51-38DD-B19F-CB5B-9B0E078E8878}"/>
              </a:ext>
            </a:extLst>
          </p:cNvPr>
          <p:cNvGrpSpPr/>
          <p:nvPr/>
        </p:nvGrpSpPr>
        <p:grpSpPr>
          <a:xfrm>
            <a:off x="1738490" y="4559021"/>
            <a:ext cx="2021405" cy="703496"/>
            <a:chOff x="1303867" y="3419271"/>
            <a:chExt cx="1516054" cy="527623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6431CFE-5BF0-749D-8EAB-6DFBEAD3B5F4}"/>
                </a:ext>
              </a:extLst>
            </p:cNvPr>
            <p:cNvSpPr txBox="1"/>
            <p:nvPr/>
          </p:nvSpPr>
          <p:spPr>
            <a:xfrm>
              <a:off x="1303899" y="3419271"/>
              <a:ext cx="1515993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/>
              <a:r>
                <a:rPr lang="en-US" sz="1333" b="1" cap="all" spc="27" dirty="0">
                  <a:solidFill>
                    <a:schemeClr val="accent1"/>
                  </a:solidFill>
                  <a:latin typeface="Lato" panose="020F0502020204030203" pitchFamily="34" charset="0"/>
                </a:rPr>
                <a:t>Case 2</a:t>
              </a:r>
              <a:endParaRPr lang="en-US" sz="1333" b="1" cap="all" spc="27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B8F72CB-58B0-E467-B363-4234F1CD1740}"/>
                </a:ext>
              </a:extLst>
            </p:cNvPr>
            <p:cNvSpPr txBox="1"/>
            <p:nvPr/>
          </p:nvSpPr>
          <p:spPr>
            <a:xfrm>
              <a:off x="1303867" y="3623295"/>
              <a:ext cx="1516054" cy="323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lnSpc>
                  <a:spcPct val="140000"/>
                </a:lnSpc>
              </a:pPr>
              <a:r>
                <a:rPr lang="de-DE" sz="1067" dirty="0">
                  <a:latin typeface="Lato" panose="020F0502020204030203" pitchFamily="34" charset="0"/>
                </a:rPr>
                <a:t>250MW Wind + 100MW Solar + 100/300MWh BESS</a:t>
              </a:r>
              <a:endParaRPr lang="en-US" sz="1067" dirty="0">
                <a:latin typeface="Lato" panose="020F0502020204030203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53D1B246-18DE-345D-FE19-98CAD647A462}"/>
              </a:ext>
            </a:extLst>
          </p:cNvPr>
          <p:cNvGrpSpPr/>
          <p:nvPr/>
        </p:nvGrpSpPr>
        <p:grpSpPr>
          <a:xfrm>
            <a:off x="6716180" y="1997103"/>
            <a:ext cx="2001409" cy="473626"/>
            <a:chOff x="5037134" y="1497829"/>
            <a:chExt cx="1501057" cy="355220"/>
          </a:xfrm>
        </p:grpSpPr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A1DAA05-E5CC-3A61-EF29-E4FC28321EA2}"/>
                </a:ext>
              </a:extLst>
            </p:cNvPr>
            <p:cNvSpPr txBox="1"/>
            <p:nvPr/>
          </p:nvSpPr>
          <p:spPr>
            <a:xfrm>
              <a:off x="5037164" y="1497829"/>
              <a:ext cx="1500996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33" b="1" cap="all" spc="27" dirty="0">
                  <a:solidFill>
                    <a:schemeClr val="accent1"/>
                  </a:solidFill>
                  <a:latin typeface="Lato" panose="020F0502020204030203" pitchFamily="34" charset="0"/>
                </a:rPr>
                <a:t>Case 1</a:t>
              </a:r>
              <a:endParaRPr lang="en-US" sz="1333" b="1" cap="all" spc="27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DA73DF57-F355-22B3-271D-A3CB5B493DD6}"/>
                </a:ext>
              </a:extLst>
            </p:cNvPr>
            <p:cNvSpPr txBox="1"/>
            <p:nvPr/>
          </p:nvSpPr>
          <p:spPr>
            <a:xfrm>
              <a:off x="5037134" y="1701853"/>
              <a:ext cx="1501057" cy="1511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en-US" sz="1067" dirty="0">
                  <a:latin typeface="Lato" panose="020F0502020204030203" pitchFamily="34" charset="0"/>
                </a:rPr>
                <a:t>: 250MW Wind + 100MW Solar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F0B6FBA6-8E78-2B96-D801-1FE648DA6ED9}"/>
              </a:ext>
            </a:extLst>
          </p:cNvPr>
          <p:cNvGrpSpPr/>
          <p:nvPr/>
        </p:nvGrpSpPr>
        <p:grpSpPr>
          <a:xfrm>
            <a:off x="8485968" y="4558831"/>
            <a:ext cx="2001409" cy="703497"/>
            <a:chOff x="6364475" y="3419124"/>
            <a:chExt cx="1501057" cy="527623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2F527EE-9D5D-4B81-F1ED-E5B70C77C7E0}"/>
                </a:ext>
              </a:extLst>
            </p:cNvPr>
            <p:cNvSpPr txBox="1"/>
            <p:nvPr/>
          </p:nvSpPr>
          <p:spPr>
            <a:xfrm>
              <a:off x="6364505" y="3419124"/>
              <a:ext cx="1500996" cy="15384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1333" b="1" cap="all" spc="27" dirty="0">
                  <a:solidFill>
                    <a:schemeClr val="accent1"/>
                  </a:solidFill>
                  <a:latin typeface="Lato" panose="020F0502020204030203" pitchFamily="34" charset="0"/>
                </a:rPr>
                <a:t>Case 3</a:t>
              </a:r>
              <a:endParaRPr lang="en-US" sz="1333" b="1" cap="all" spc="27" dirty="0">
                <a:solidFill>
                  <a:schemeClr val="accent2"/>
                </a:solidFill>
                <a:latin typeface="Lato" panose="020F0502020204030203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DCAB44E-916C-9196-0789-EB5DBCABC016}"/>
                </a:ext>
              </a:extLst>
            </p:cNvPr>
            <p:cNvSpPr txBox="1"/>
            <p:nvPr/>
          </p:nvSpPr>
          <p:spPr>
            <a:xfrm>
              <a:off x="6364475" y="3623148"/>
              <a:ext cx="1501057" cy="3235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40000"/>
                </a:lnSpc>
              </a:pPr>
              <a:r>
                <a:rPr lang="de-DE" sz="1067" dirty="0">
                  <a:latin typeface="Lato" panose="020F0502020204030203" pitchFamily="34" charset="0"/>
                </a:rPr>
                <a:t>300MW Wind + 150MW Solar + 30MW/150MWh BESS</a:t>
              </a:r>
              <a:endParaRPr lang="en-US" sz="1067" dirty="0">
                <a:latin typeface="Lato" panose="020F0502020204030203" pitchFamily="34" charset="0"/>
              </a:endParaRPr>
            </a:p>
          </p:txBody>
        </p:sp>
      </p:grpSp>
      <p:pic>
        <p:nvPicPr>
          <p:cNvPr id="42" name="Graphic 41" descr="Wind Turbines outline">
            <a:extLst>
              <a:ext uri="{FF2B5EF4-FFF2-40B4-BE49-F238E27FC236}">
                <a16:creationId xmlns:a16="http://schemas.microsoft.com/office/drawing/2014/main" id="{30E0648C-427F-177B-6C30-659937F200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531587" y="3666848"/>
            <a:ext cx="914400" cy="914400"/>
          </a:xfrm>
          <a:prstGeom prst="rect">
            <a:avLst/>
          </a:prstGeom>
        </p:spPr>
      </p:pic>
      <p:pic>
        <p:nvPicPr>
          <p:cNvPr id="44" name="Graphic 43" descr="Solar Panels outline">
            <a:extLst>
              <a:ext uri="{FF2B5EF4-FFF2-40B4-BE49-F238E27FC236}">
                <a16:creationId xmlns:a16="http://schemas.microsoft.com/office/drawing/2014/main" id="{3C81C7FF-0E1A-5FA2-BD8C-DAD76C63E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534652" y="3611166"/>
            <a:ext cx="914400" cy="914400"/>
          </a:xfrm>
          <a:prstGeom prst="rect">
            <a:avLst/>
          </a:prstGeom>
        </p:spPr>
      </p:pic>
      <p:pic>
        <p:nvPicPr>
          <p:cNvPr id="45" name="Graphic 44" descr="Wind Turbines outline">
            <a:extLst>
              <a:ext uri="{FF2B5EF4-FFF2-40B4-BE49-F238E27FC236}">
                <a16:creationId xmlns:a16="http://schemas.microsoft.com/office/drawing/2014/main" id="{04F31578-9747-00FF-AEE6-9B0C14FBFC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36358" y="1792209"/>
            <a:ext cx="914400" cy="914400"/>
          </a:xfrm>
          <a:prstGeom prst="rect">
            <a:avLst/>
          </a:prstGeom>
        </p:spPr>
      </p:pic>
      <p:pic>
        <p:nvPicPr>
          <p:cNvPr id="46" name="Graphic 45" descr="Solar Panels outline">
            <a:extLst>
              <a:ext uri="{FF2B5EF4-FFF2-40B4-BE49-F238E27FC236}">
                <a16:creationId xmlns:a16="http://schemas.microsoft.com/office/drawing/2014/main" id="{3AF8880C-15B0-0163-7CE9-9AAF8B60E7A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739423" y="1736527"/>
            <a:ext cx="914400" cy="914400"/>
          </a:xfrm>
          <a:prstGeom prst="rect">
            <a:avLst/>
          </a:prstGeom>
        </p:spPr>
      </p:pic>
      <p:pic>
        <p:nvPicPr>
          <p:cNvPr id="48" name="Graphic 47" descr="Battery outline">
            <a:extLst>
              <a:ext uri="{FF2B5EF4-FFF2-40B4-BE49-F238E27FC236}">
                <a16:creationId xmlns:a16="http://schemas.microsoft.com/office/drawing/2014/main" id="{3F634D6F-BE04-74B7-6EDC-9BBDF92EAA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27229" y="3494201"/>
            <a:ext cx="914400" cy="914400"/>
          </a:xfrm>
          <a:prstGeom prst="rect">
            <a:avLst/>
          </a:prstGeom>
        </p:spPr>
      </p:pic>
      <p:pic>
        <p:nvPicPr>
          <p:cNvPr id="49" name="Graphic 48" descr="Wind Turbines outline">
            <a:extLst>
              <a:ext uri="{FF2B5EF4-FFF2-40B4-BE49-F238E27FC236}">
                <a16:creationId xmlns:a16="http://schemas.microsoft.com/office/drawing/2014/main" id="{EE8F0D5A-1AEE-1343-4812-3E356C4A26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24273" y="3588002"/>
            <a:ext cx="914400" cy="914400"/>
          </a:xfrm>
          <a:prstGeom prst="rect">
            <a:avLst/>
          </a:prstGeom>
        </p:spPr>
      </p:pic>
      <p:pic>
        <p:nvPicPr>
          <p:cNvPr id="50" name="Graphic 49" descr="Solar Panels outline">
            <a:extLst>
              <a:ext uri="{FF2B5EF4-FFF2-40B4-BE49-F238E27FC236}">
                <a16:creationId xmlns:a16="http://schemas.microsoft.com/office/drawing/2014/main" id="{4287E843-6E07-986A-2AC6-6F416E99F7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131938" y="3547572"/>
            <a:ext cx="914400" cy="914400"/>
          </a:xfrm>
          <a:prstGeom prst="rect">
            <a:avLst/>
          </a:prstGeom>
        </p:spPr>
      </p:pic>
      <p:pic>
        <p:nvPicPr>
          <p:cNvPr id="51" name="Graphic 50" descr="Battery outline">
            <a:extLst>
              <a:ext uri="{FF2B5EF4-FFF2-40B4-BE49-F238E27FC236}">
                <a16:creationId xmlns:a16="http://schemas.microsoft.com/office/drawing/2014/main" id="{62703FE7-1542-CB73-A77A-294C7E3DC4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129836" y="3559357"/>
            <a:ext cx="914400" cy="914400"/>
          </a:xfrm>
          <a:prstGeom prst="rect">
            <a:avLst/>
          </a:prstGeom>
        </p:spPr>
      </p:pic>
      <p:pic>
        <p:nvPicPr>
          <p:cNvPr id="52" name="Graphic 51" descr="Battery outline">
            <a:extLst>
              <a:ext uri="{FF2B5EF4-FFF2-40B4-BE49-F238E27FC236}">
                <a16:creationId xmlns:a16="http://schemas.microsoft.com/office/drawing/2014/main" id="{956C3B83-FD11-ED1D-0FAE-016DB48038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0166" y="389439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963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05000"/>
            <a:ext cx="9448799" cy="41855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Results  Case 1 250MW Wind + 100MW Solar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Total Generation Output  = 1138 MWh per annum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Capacity Factor = 52%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Transmission Evacuation Capacity is kept at 350MW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 No. of hours during which the output is greater than 300MW is only 19 hours, No. of hours during which the output is greater than 200MW is 2370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Case 1is assumed as a single block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Larger BESS would be required to ensure more smooth continuous supply of energy levels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784BDDA-7DE3-774D-C53D-E5B6CC720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Case 1 250MW Wind + 100MW Solar</a:t>
            </a:r>
            <a:endParaRPr lang="en-PK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00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905000"/>
            <a:ext cx="10058400" cy="445135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Results  Case 2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Total Generation Output  = 1136 MWh per annum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Capacity Factor = 51.6%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Transmission Evacuation Capacity is kept at 250MW to allow for charging of BESS above 250MW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No. of hours during which the output is greater than 200MW is 2424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Case 2 is assumed as a single block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This means with a 250MW/100MW Hybridization a 100/300MWh battery is enough to deliver the energy continuously for above 200MW for 2424 hour.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A further increase in installed capacity of Wind and Solar would be required to ensure continuous delivery of power above 250MW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20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7F25E089-60F6-3BFA-EBC3-EB1275BEB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Abadi" panose="020B0604020104020204" pitchFamily="34" charset="0"/>
              </a:rPr>
              <a:t>Case 2 </a:t>
            </a:r>
            <a:br>
              <a:rPr lang="en-US" sz="3200" dirty="0">
                <a:latin typeface="Abadi" panose="020B0604020104020204" pitchFamily="34" charset="0"/>
              </a:rPr>
            </a:br>
            <a:r>
              <a:rPr lang="en-US" sz="3200" dirty="0">
                <a:latin typeface="Abadi" panose="020B0604020104020204" pitchFamily="34" charset="0"/>
              </a:rPr>
              <a:t>250MW Wind + 100MW Solar + 100 / 300 MWh BESS</a:t>
            </a:r>
            <a:endParaRPr lang="en-PK" sz="32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126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6214"/>
            <a:ext cx="11125200" cy="32004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This case is  to be developed </a:t>
            </a:r>
            <a:r>
              <a:rPr lang="en-US" sz="1800" b="1" dirty="0">
                <a:latin typeface="Abadi" panose="020B0604020104020204" pitchFamily="34" charset="0"/>
              </a:rPr>
              <a:t>in three blocks </a:t>
            </a:r>
            <a:r>
              <a:rPr lang="en-US" sz="1800" dirty="0">
                <a:latin typeface="Abadi" panose="020B0604020104020204" pitchFamily="34" charset="0"/>
              </a:rPr>
              <a:t>each of following size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1800" b="1" dirty="0">
                <a:latin typeface="Abadi" panose="020B0604020104020204" pitchFamily="34" charset="0"/>
              </a:rPr>
              <a:t>(100MW Wind  + 50MW Solar + 50MW/100MWh BESS) X 3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This will ensure a relatively smoother output and easier to manage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The transmission evacuation capacity can be governed by 100MW of wind- ( Total of 300MW)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The target is that each power plant shall deliver 100MW power continuously for longer period and 50MW stable output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Total Generation Output  = 468.22 MWh per annum ( out of 470MWh)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Capacity Factor = 54% ( with 300MW evacuation capacity)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Transmission Evacuation Capacity is kept at 100MW to allow for charging of BESS above 100MW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800" dirty="0">
                <a:latin typeface="Abadi" panose="020B0604020104020204" pitchFamily="34" charset="0"/>
              </a:rPr>
              <a:t>No. of hours during which the output is greater than 50MW is 4242 which is 48.5% and greater than 80MW for 2549 hours 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sz="1800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16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4851C1E-C367-E08C-8B58-65FF95073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1353800" cy="1254787"/>
          </a:xfrm>
        </p:spPr>
        <p:txBody>
          <a:bodyPr>
            <a:noAutofit/>
          </a:bodyPr>
          <a:lstStyle/>
          <a:p>
            <a:r>
              <a:rPr lang="en-US" sz="3600" dirty="0">
                <a:latin typeface="Abadi" panose="020B0604020104020204" pitchFamily="34" charset="0"/>
              </a:rPr>
              <a:t>Case 3</a:t>
            </a:r>
            <a:br>
              <a:rPr lang="en-US" sz="3600" dirty="0">
                <a:latin typeface="Abadi" panose="020B0604020104020204" pitchFamily="34" charset="0"/>
              </a:rPr>
            </a:br>
            <a:r>
              <a:rPr lang="en-US" sz="3600" dirty="0">
                <a:latin typeface="Abadi" panose="020B0604020104020204" pitchFamily="34" charset="0"/>
              </a:rPr>
              <a:t>300MW Wind + 150MW Solar + 3* (50 / 100) MWh BESS</a:t>
            </a:r>
            <a:endParaRPr lang="en-PK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2348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78E132-3345-4CF9-BA39-6CB8F6CA824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B9F1F6-D4E6-49BA-859C-0BE087B76B76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F76A4EE-7F6E-4F0C-9745-C717CC4AA8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984" y="1177480"/>
            <a:ext cx="10881360" cy="288291"/>
          </a:xfrm>
        </p:spPr>
        <p:txBody>
          <a:bodyPr>
            <a:noAutofit/>
          </a:bodyPr>
          <a:lstStyle/>
          <a:p>
            <a:r>
              <a:rPr lang="en-US" sz="2800" dirty="0">
                <a:latin typeface="Abadi" panose="020B0604020104020204" pitchFamily="34" charset="0"/>
                <a:cs typeface="Calibri" panose="020F0502020204030204" pitchFamily="34" charset="0"/>
              </a:rPr>
              <a:t>Pakistan – COMPARISON WITH SELECT COUNTRIES</a:t>
            </a:r>
            <a:endParaRPr lang="en-PK" sz="2800" dirty="0">
              <a:latin typeface="Abadi" panose="020B0604020104020204" pitchFamily="34" charset="0"/>
              <a:cs typeface="Calibri" panose="020F050202020403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F1EDF99-1525-4B26-994C-AB874B510357}"/>
              </a:ext>
            </a:extLst>
          </p:cNvPr>
          <p:cNvSpPr txBox="1"/>
          <p:nvPr/>
        </p:nvSpPr>
        <p:spPr>
          <a:xfrm>
            <a:off x="701501" y="1615903"/>
            <a:ext cx="112363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594" lvl="1" indent="-228594" defTabSz="914372">
              <a:spcAft>
                <a:spcPts val="369"/>
              </a:spcAft>
              <a:buFont typeface="Arial" panose="020B0604020202020204" pitchFamily="34" charset="0"/>
              <a:buChar char="—"/>
              <a:defRPr/>
            </a:pPr>
            <a:r>
              <a:rPr lang="en-US" sz="1200" kern="0" dirty="0">
                <a:solidFill>
                  <a:srgbClr val="000000"/>
                </a:solidFill>
                <a:cs typeface="Arial" panose="020B0604020202020204" pitchFamily="34" charset="0"/>
              </a:rPr>
              <a:t>Based on the trends observed in countries with a developed solar energy market, such as Germany and the USA, the solar adaptation process can be mapped along a curve with various stages based on the stage of solar adoption for end-consumers of solar energy.</a:t>
            </a:r>
          </a:p>
        </p:txBody>
      </p:sp>
      <p:pic>
        <p:nvPicPr>
          <p:cNvPr id="43" name="Picture 4" descr="Image result for bell curve">
            <a:extLst>
              <a:ext uri="{FF2B5EF4-FFF2-40B4-BE49-F238E27FC236}">
                <a16:creationId xmlns:a16="http://schemas.microsoft.com/office/drawing/2014/main" id="{68AB3EFC-BD6A-4492-81F9-2AB0A82241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985" y="2691952"/>
            <a:ext cx="7317113" cy="244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C4EDF23-3BF1-4B3C-8DC2-C0547F23DAB4}"/>
              </a:ext>
            </a:extLst>
          </p:cNvPr>
          <p:cNvSpPr txBox="1"/>
          <p:nvPr/>
        </p:nvSpPr>
        <p:spPr>
          <a:xfrm>
            <a:off x="3263475" y="5064249"/>
            <a:ext cx="26836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Adoption stage</a:t>
            </a:r>
          </a:p>
        </p:txBody>
      </p:sp>
      <p:pic>
        <p:nvPicPr>
          <p:cNvPr id="49" name="Picture 48" descr="are">
            <a:extLst>
              <a:ext uri="{FF2B5EF4-FFF2-40B4-BE49-F238E27FC236}">
                <a16:creationId xmlns:a16="http://schemas.microsoft.com/office/drawing/2014/main" id="{DF8D2C02-950A-4BA0-AD70-827956678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4257" y="4817243"/>
            <a:ext cx="288753" cy="149396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0" name="Picture 3" descr="jor">
            <a:extLst>
              <a:ext uri="{FF2B5EF4-FFF2-40B4-BE49-F238E27FC236}">
                <a16:creationId xmlns:a16="http://schemas.microsoft.com/office/drawing/2014/main" id="{05589D28-FFE1-4608-885A-D8C8E2025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7167" y="4353775"/>
            <a:ext cx="282224" cy="146019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2" name="Picture 51" descr="GHA">
            <a:extLst>
              <a:ext uri="{FF2B5EF4-FFF2-40B4-BE49-F238E27FC236}">
                <a16:creationId xmlns:a16="http://schemas.microsoft.com/office/drawing/2014/main" id="{0BDC2281-60E2-454C-8ACE-B4EFAB01B351}"/>
              </a:ext>
            </a:extLst>
          </p:cNvPr>
          <p:cNvPicPr>
            <a:picLocks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6325" y="3898655"/>
            <a:ext cx="288075" cy="146019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3" name="Picture 52" descr="KEN">
            <a:extLst>
              <a:ext uri="{FF2B5EF4-FFF2-40B4-BE49-F238E27FC236}">
                <a16:creationId xmlns:a16="http://schemas.microsoft.com/office/drawing/2014/main" id="{697CE58E-80EE-4151-89E1-610489BC579F}"/>
              </a:ext>
            </a:extLst>
          </p:cNvPr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gray">
          <a:xfrm>
            <a:off x="2851376" y="4897843"/>
            <a:ext cx="288075" cy="146019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4" name="Picture 53" descr="PAK">
            <a:extLst>
              <a:ext uri="{FF2B5EF4-FFF2-40B4-BE49-F238E27FC236}">
                <a16:creationId xmlns:a16="http://schemas.microsoft.com/office/drawing/2014/main" id="{50002E55-DB57-4542-8E3D-53C775B3BAE9}"/>
              </a:ext>
            </a:extLst>
          </p:cNvPr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9908" y="4684456"/>
            <a:ext cx="288075" cy="146019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5" name="Picture 54" descr="DEU">
            <a:extLst>
              <a:ext uri="{FF2B5EF4-FFF2-40B4-BE49-F238E27FC236}">
                <a16:creationId xmlns:a16="http://schemas.microsoft.com/office/drawing/2014/main" id="{ED74286F-5D04-4FE5-92C8-381DBD334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71048" y="4398393"/>
            <a:ext cx="288075" cy="178659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pic>
        <p:nvPicPr>
          <p:cNvPr id="56" name="Picture 55" descr="UMI">
            <a:extLst>
              <a:ext uri="{FF2B5EF4-FFF2-40B4-BE49-F238E27FC236}">
                <a16:creationId xmlns:a16="http://schemas.microsoft.com/office/drawing/2014/main" id="{1420903E-AEE1-4C72-91B4-D0A073D23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48713" y="4081486"/>
            <a:ext cx="288075" cy="156663"/>
          </a:xfrm>
          <a:prstGeom prst="rect">
            <a:avLst/>
          </a:prstGeom>
          <a:noFill/>
          <a:ln w="6350" algn="ctr">
            <a:solidFill>
              <a:srgbClr val="97989A"/>
            </a:solidFill>
            <a:miter lim="800000"/>
            <a:headEnd/>
            <a:tailEnd/>
          </a:ln>
          <a:effectLst/>
        </p:spPr>
      </p:pic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F41E2FC8-AD5E-43B8-AD75-16C44E3403BF}"/>
              </a:ext>
            </a:extLst>
          </p:cNvPr>
          <p:cNvCxnSpPr/>
          <p:nvPr/>
        </p:nvCxnSpPr>
        <p:spPr>
          <a:xfrm flipV="1">
            <a:off x="4918992" y="3494689"/>
            <a:ext cx="0" cy="1535408"/>
          </a:xfrm>
          <a:prstGeom prst="line">
            <a:avLst/>
          </a:prstGeom>
          <a:ln w="19050">
            <a:solidFill>
              <a:srgbClr val="00338D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086912AD-0C1C-42A8-A0DD-905C51B5F8DE}"/>
              </a:ext>
            </a:extLst>
          </p:cNvPr>
          <p:cNvSpPr txBox="1"/>
          <p:nvPr/>
        </p:nvSpPr>
        <p:spPr>
          <a:xfrm>
            <a:off x="3835494" y="3389166"/>
            <a:ext cx="90192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Take-off point</a:t>
            </a:r>
          </a:p>
        </p:txBody>
      </p: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E919875B-01B2-465D-A539-7197BC2550E5}"/>
              </a:ext>
            </a:extLst>
          </p:cNvPr>
          <p:cNvCxnSpPr/>
          <p:nvPr/>
        </p:nvCxnSpPr>
        <p:spPr>
          <a:xfrm>
            <a:off x="4606340" y="3494689"/>
            <a:ext cx="318589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F53A27E6-7835-4587-B268-D83F1A08072D}"/>
              </a:ext>
            </a:extLst>
          </p:cNvPr>
          <p:cNvSpPr txBox="1"/>
          <p:nvPr/>
        </p:nvSpPr>
        <p:spPr>
          <a:xfrm>
            <a:off x="4125836" y="4166715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BDC2520-2B24-44C6-86F4-D2854443D83E}"/>
              </a:ext>
            </a:extLst>
          </p:cNvPr>
          <p:cNvSpPr txBox="1"/>
          <p:nvPr/>
        </p:nvSpPr>
        <p:spPr>
          <a:xfrm>
            <a:off x="3219599" y="4653845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554E88F-5F02-4AD0-935C-3811844DDCD3}"/>
              </a:ext>
            </a:extLst>
          </p:cNvPr>
          <p:cNvSpPr txBox="1"/>
          <p:nvPr/>
        </p:nvSpPr>
        <p:spPr>
          <a:xfrm>
            <a:off x="3862272" y="4655701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E73A3E-E234-4453-B782-B1B001B9C181}"/>
              </a:ext>
            </a:extLst>
          </p:cNvPr>
          <p:cNvSpPr txBox="1"/>
          <p:nvPr/>
        </p:nvSpPr>
        <p:spPr>
          <a:xfrm>
            <a:off x="4375993" y="3703937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18E3AE5-D4BD-488B-A5B7-4BC59661FF0F}"/>
              </a:ext>
            </a:extLst>
          </p:cNvPr>
          <p:cNvSpPr txBox="1"/>
          <p:nvPr/>
        </p:nvSpPr>
        <p:spPr>
          <a:xfrm>
            <a:off x="7205564" y="3901059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2005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DA6574D-5B4A-4C55-9517-CA2631E9F41F}"/>
              </a:ext>
            </a:extLst>
          </p:cNvPr>
          <p:cNvSpPr txBox="1"/>
          <p:nvPr/>
        </p:nvSpPr>
        <p:spPr>
          <a:xfrm>
            <a:off x="7496880" y="4210972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2000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A35E6295-196A-41EC-AB10-AE5A5C3E3DDF}"/>
              </a:ext>
            </a:extLst>
          </p:cNvPr>
          <p:cNvSpPr/>
          <p:nvPr/>
        </p:nvSpPr>
        <p:spPr>
          <a:xfrm>
            <a:off x="1895296" y="2555125"/>
            <a:ext cx="8177136" cy="2730040"/>
          </a:xfrm>
          <a:prstGeom prst="rect">
            <a:avLst/>
          </a:prstGeom>
          <a:noFill/>
          <a:ln w="1270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 dirty="0"/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E67E713-94C0-4D46-BD11-A8626301AE7B}"/>
              </a:ext>
            </a:extLst>
          </p:cNvPr>
          <p:cNvSpPr txBox="1"/>
          <p:nvPr/>
        </p:nvSpPr>
        <p:spPr>
          <a:xfrm>
            <a:off x="3226716" y="2456145"/>
            <a:ext cx="5420345" cy="230832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energy adoption cycle by country and introduction of net-metering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3AD10B2-F19B-40E1-A380-F58978D3C888}"/>
              </a:ext>
            </a:extLst>
          </p:cNvPr>
          <p:cNvSpPr txBox="1"/>
          <p:nvPr/>
        </p:nvSpPr>
        <p:spPr>
          <a:xfrm>
            <a:off x="7966727" y="3123975"/>
            <a:ext cx="211724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i="1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</a:t>
            </a:r>
          </a:p>
          <a:p>
            <a:r>
              <a:rPr lang="en-US" sz="900" i="1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*The years represent the introduction of net-metering policy by the Government.</a:t>
            </a:r>
          </a:p>
          <a:p>
            <a:r>
              <a:rPr lang="en-US" sz="900" i="1" dirty="0">
                <a:solidFill>
                  <a:srgbClr val="00308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The stages apply to companies that are the end-consumers of solar energy within the C&amp;I segment.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99F8837C-F112-4AF0-8911-A50E7BF0EF72}"/>
              </a:ext>
            </a:extLst>
          </p:cNvPr>
          <p:cNvSpPr txBox="1"/>
          <p:nvPr/>
        </p:nvSpPr>
        <p:spPr>
          <a:xfrm>
            <a:off x="1671470" y="5616094"/>
            <a:ext cx="929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cs typeface="Arial" panose="020B0604020202020204" pitchFamily="34" charset="0"/>
              </a:rPr>
              <a:t>Note: In Germany, the net-metering concept was not introduced until 2000. The initial growth was driven by other incentives and benefits such as subsidies and feed-in tariffs.</a:t>
            </a:r>
          </a:p>
          <a:p>
            <a:pPr algn="ctr"/>
            <a:endParaRPr lang="en-US" sz="1200" dirty="0"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F87DD1ED-A9B5-4760-A964-6C55D9021749}"/>
              </a:ext>
            </a:extLst>
          </p:cNvPr>
          <p:cNvSpPr txBox="1"/>
          <p:nvPr/>
        </p:nvSpPr>
        <p:spPr>
          <a:xfrm>
            <a:off x="2798095" y="4704241"/>
            <a:ext cx="57130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2019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7F88AC6-2E80-4F69-8591-AC7ADC9B0977}"/>
              </a:ext>
            </a:extLst>
          </p:cNvPr>
          <p:cNvCxnSpPr/>
          <p:nvPr/>
        </p:nvCxnSpPr>
        <p:spPr>
          <a:xfrm>
            <a:off x="4245937" y="5180460"/>
            <a:ext cx="2729023" cy="0"/>
          </a:xfrm>
          <a:prstGeom prst="straightConnector1">
            <a:avLst/>
          </a:prstGeom>
          <a:ln w="25400">
            <a:solidFill>
              <a:srgbClr val="C00000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1555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DAA77-9968-0A6C-33A7-BA4D55226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Hybrid – Wind + Solar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9A1A5-4D7D-C2DC-325D-82BF0DA7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BB0ECC-73D2-855E-E115-838D748D9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737" y="2328723"/>
            <a:ext cx="1669841" cy="1600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11C0D0-35C3-8127-EF3E-40E424545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8801" y="2328723"/>
            <a:ext cx="3414919" cy="16002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DFA85C-77E2-1AF9-3026-B648E32B90CF}"/>
              </a:ext>
            </a:extLst>
          </p:cNvPr>
          <p:cNvSpPr txBox="1"/>
          <p:nvPr/>
        </p:nvSpPr>
        <p:spPr>
          <a:xfrm>
            <a:off x="1790699" y="1930400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Resource Maps – Wind &amp; Solar -</a:t>
            </a:r>
            <a:r>
              <a:rPr lang="en-US" sz="2000" b="1" dirty="0" err="1"/>
              <a:t>Jhimpir</a:t>
            </a:r>
            <a:endParaRPr lang="en-US" sz="2000" b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B9D0B-D3C0-CE44-F38F-51758588D7E9}"/>
              </a:ext>
            </a:extLst>
          </p:cNvPr>
          <p:cNvSpPr txBox="1"/>
          <p:nvPr/>
        </p:nvSpPr>
        <p:spPr>
          <a:xfrm>
            <a:off x="2585936" y="3919399"/>
            <a:ext cx="166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Details of Solar Resource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FFCE236-182B-DE8A-9ABC-54F23521AA92}"/>
              </a:ext>
            </a:extLst>
          </p:cNvPr>
          <p:cNvSpPr txBox="1"/>
          <p:nvPr/>
        </p:nvSpPr>
        <p:spPr>
          <a:xfrm>
            <a:off x="6542245" y="4037607"/>
            <a:ext cx="166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Details of Wind Resource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6BD5018-DC68-89A5-042F-AEA5C9FE99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6281" y="4160716"/>
            <a:ext cx="3414919" cy="194487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518735-9D21-EE94-139C-0D77D4DE917F}"/>
              </a:ext>
            </a:extLst>
          </p:cNvPr>
          <p:cNvSpPr txBox="1"/>
          <p:nvPr/>
        </p:nvSpPr>
        <p:spPr>
          <a:xfrm>
            <a:off x="2704409" y="6263193"/>
            <a:ext cx="16637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/>
              <a:t>Details of Solar Resource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237C02A-2C12-A3A3-0BFA-3D34975F1B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1401" y="2319198"/>
            <a:ext cx="2388767" cy="16002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0ECFC9F-6E50-7252-7036-547681343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05765" y="4303578"/>
            <a:ext cx="1773783" cy="174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91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96AF-8345-7E16-1CD0-D9E14B12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Wind + Solar Hybrid (Winters)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7775-4899-5950-C8AC-7CC2E76F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19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81D8BF-DF9D-4A7B-AAC9-3A820D10B8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95546041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773478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D3A5DA-58E2-0B85-76C1-A2F65F01FE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05000"/>
            <a:ext cx="9370254" cy="4245339"/>
          </a:xfrm>
        </p:spPr>
        <p:txBody>
          <a:bodyPr>
            <a:normAutofit/>
          </a:bodyPr>
          <a:lstStyle/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Technology: 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250 MW Wind + 100 MW Solar</a:t>
            </a:r>
          </a:p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Location: </a:t>
            </a:r>
            <a:r>
              <a:rPr lang="en-US" alt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Jhimpir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Thatta</a:t>
            </a:r>
            <a:endParaRPr lang="en-US" altLang="en-US" sz="2400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Land Available: 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2,291 Acres in Deh Kohistan 7/1 Tapo </a:t>
            </a:r>
            <a:r>
              <a:rPr lang="en-US" alt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Jhampir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, District </a:t>
            </a:r>
            <a:r>
              <a:rPr lang="en-US" alt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Thatta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. (Reserved)</a:t>
            </a:r>
          </a:p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Implementation Model: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 Business to Business (B2B) </a:t>
            </a:r>
          </a:p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en-US" altLang="en-US" sz="2400" b="1" dirty="0">
                <a:latin typeface="Abadi" panose="020B0604020104020204" pitchFamily="34" charset="0"/>
                <a:cs typeface="Times New Roman" panose="02020603050405020304" pitchFamily="18" charset="0"/>
              </a:rPr>
              <a:t>Potential Buyer: 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Industrial Buyers in Karachi, </a:t>
            </a:r>
            <a:r>
              <a:rPr lang="en-US" alt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Nooriabad</a:t>
            </a:r>
            <a:r>
              <a:rPr lang="en-US" alt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, Hyderabad</a:t>
            </a:r>
          </a:p>
          <a:p>
            <a:pPr marL="517525" lvl="1" indent="-45720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en-US" altLang="en-US" sz="2400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marL="60325" lvl="1" indent="0">
              <a:lnSpc>
                <a:spcPct val="114000"/>
              </a:lnSpc>
              <a:spcBef>
                <a:spcPct val="0"/>
              </a:spcBef>
              <a:spcAft>
                <a:spcPts val="1200"/>
              </a:spcAft>
              <a:buNone/>
            </a:pPr>
            <a:endParaRPr lang="en-US" altLang="en-US" sz="2400" b="1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endParaRPr lang="en-US" sz="24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9DC12-F526-3B1C-AC8F-545671F77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AC7D3F-74D7-2047-1317-4AED5AD3A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4151"/>
            <a:ext cx="10515600" cy="700088"/>
          </a:xfrm>
        </p:spPr>
        <p:txBody>
          <a:bodyPr>
            <a:normAutofit/>
          </a:bodyPr>
          <a:lstStyle/>
          <a:p>
            <a:r>
              <a:rPr lang="en-US" altLang="en-US" sz="4400" b="1" u="sng" dirty="0">
                <a:latin typeface="Abadi" panose="020B0604020104020204" pitchFamily="34" charset="0"/>
                <a:cs typeface="Times New Roman" panose="02020603050405020304" pitchFamily="18" charset="0"/>
              </a:rPr>
              <a:t>Project Details:</a:t>
            </a:r>
            <a:endParaRPr lang="en-PK" dirty="0"/>
          </a:p>
        </p:txBody>
      </p:sp>
    </p:spTree>
    <p:extLst>
      <p:ext uri="{BB962C8B-B14F-4D97-AF65-F5344CB8AC3E}">
        <p14:creationId xmlns:p14="http://schemas.microsoft.com/office/powerpoint/2010/main" val="8273503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8E96AF-8345-7E16-1CD0-D9E14B12B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Simulation: Wind + Solar Hybrid (Summers)</a:t>
            </a:r>
            <a:endParaRPr lang="en-PK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007775-4899-5950-C8AC-7CC2E76F4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CAF2730D-8D1C-49CD-BB07-DA5D3E72ED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9451729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07557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4D7DABB-FAD5-91C3-7F08-BA21BA9F2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rmAutofit/>
          </a:bodyPr>
          <a:lstStyle/>
          <a:p>
            <a:r>
              <a:rPr lang="en-US" dirty="0">
                <a:latin typeface="Abadi" panose="020B0604020104020204" pitchFamily="34" charset="0"/>
              </a:rPr>
              <a:t>Generation – Each WTG Option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285D15-31CF-5FAD-CFA8-8FA83CB3C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E2CE3F-1570-4BF5-A0EE-F9A85C27469C}" type="slidenum">
              <a:rPr lang="en-US" smtClean="0"/>
              <a:pPr>
                <a:spcAft>
                  <a:spcPts val="600"/>
                </a:spcAft>
              </a:pPr>
              <a:t>21</a:t>
            </a:fld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AFFADB1-7FA2-A8E9-0043-ADA2936149F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689163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50207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FD495-553E-AF73-CE09-899025DC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badi" panose="020B0604020104020204" pitchFamily="34" charset="0"/>
              </a:rPr>
              <a:t>Project Feasibility Steps</a:t>
            </a:r>
            <a:endParaRPr lang="en-PK" dirty="0">
              <a:latin typeface="Abadi" panose="020B06040201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A703B-1DB3-3A8C-541E-ED5E139366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22</a:t>
            </a:fld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B7A9970-4CAB-D51D-43F3-589EEE65EB96}"/>
              </a:ext>
            </a:extLst>
          </p:cNvPr>
          <p:cNvGrpSpPr/>
          <p:nvPr/>
        </p:nvGrpSpPr>
        <p:grpSpPr>
          <a:xfrm>
            <a:off x="2743200" y="1130035"/>
            <a:ext cx="10094801" cy="5226315"/>
            <a:chOff x="1572899" y="624840"/>
            <a:chExt cx="7571101" cy="3919736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397AA00-67B5-457B-CA87-481559FB04E5}"/>
                </a:ext>
              </a:extLst>
            </p:cNvPr>
            <p:cNvSpPr/>
            <p:nvPr/>
          </p:nvSpPr>
          <p:spPr>
            <a:xfrm>
              <a:off x="1572899" y="1452792"/>
              <a:ext cx="1642245" cy="166503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 sz="240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8321C6CC-3885-36D6-DC9C-04F89486C22D}"/>
                </a:ext>
              </a:extLst>
            </p:cNvPr>
            <p:cNvSpPr/>
            <p:nvPr/>
          </p:nvSpPr>
          <p:spPr>
            <a:xfrm>
              <a:off x="4720576" y="1168389"/>
              <a:ext cx="357634" cy="36638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BE9745D-857F-57A3-12AC-E1055B4CC2B7}"/>
                </a:ext>
              </a:extLst>
            </p:cNvPr>
            <p:cNvSpPr/>
            <p:nvPr/>
          </p:nvSpPr>
          <p:spPr>
            <a:xfrm>
              <a:off x="4720576" y="1711938"/>
              <a:ext cx="357634" cy="36638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5EF9109-3379-5344-5DB4-65E8153BFB77}"/>
                </a:ext>
              </a:extLst>
            </p:cNvPr>
            <p:cNvSpPr/>
            <p:nvPr/>
          </p:nvSpPr>
          <p:spPr>
            <a:xfrm>
              <a:off x="4720576" y="2285310"/>
              <a:ext cx="357634" cy="366384"/>
            </a:xfrm>
            <a:prstGeom prst="ellipse">
              <a:avLst/>
            </a:prstGeom>
            <a:solidFill>
              <a:schemeClr val="accent4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23686EFF-4C4B-8840-E224-0A5A8A3C5783}"/>
                </a:ext>
              </a:extLst>
            </p:cNvPr>
            <p:cNvSpPr/>
            <p:nvPr/>
          </p:nvSpPr>
          <p:spPr>
            <a:xfrm>
              <a:off x="4720576" y="2858682"/>
              <a:ext cx="357634" cy="3663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030ADE9-50D1-10F9-4B63-777FEB827AFD}"/>
                </a:ext>
              </a:extLst>
            </p:cNvPr>
            <p:cNvSpPr/>
            <p:nvPr/>
          </p:nvSpPr>
          <p:spPr>
            <a:xfrm>
              <a:off x="4720576" y="3402231"/>
              <a:ext cx="357634" cy="3663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A0F60F42-83FE-3109-448E-B5B6B0891936}"/>
                </a:ext>
              </a:extLst>
            </p:cNvPr>
            <p:cNvSpPr/>
            <p:nvPr/>
          </p:nvSpPr>
          <p:spPr>
            <a:xfrm>
              <a:off x="4720576" y="624840"/>
              <a:ext cx="357634" cy="366384"/>
            </a:xfrm>
            <a:prstGeom prst="ellipse">
              <a:avLst/>
            </a:prstGeom>
            <a:solidFill>
              <a:srgbClr val="34CA42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60429810-09B7-3B31-C74F-D232B2CE21AB}"/>
                </a:ext>
              </a:extLst>
            </p:cNvPr>
            <p:cNvSpPr/>
            <p:nvPr/>
          </p:nvSpPr>
          <p:spPr>
            <a:xfrm>
              <a:off x="4720576" y="3945780"/>
              <a:ext cx="357634" cy="366384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E6EAE4"/>
              </a:solidFill>
            </a:ln>
          </p:spPr>
          <p:style>
            <a:lnRef idx="2">
              <a:schemeClr val="lt2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 sz="24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F93747-5B8E-4781-D6B4-F8E1C06E688A}"/>
                </a:ext>
              </a:extLst>
            </p:cNvPr>
            <p:cNvSpPr txBox="1"/>
            <p:nvPr/>
          </p:nvSpPr>
          <p:spPr>
            <a:xfrm flipH="1">
              <a:off x="5269388" y="1221960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Logistics Study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505B97F-9714-05F6-4AE9-C3D9FD69C3E3}"/>
                </a:ext>
              </a:extLst>
            </p:cNvPr>
            <p:cNvSpPr txBox="1"/>
            <p:nvPr/>
          </p:nvSpPr>
          <p:spPr>
            <a:xfrm flipH="1">
              <a:off x="5269388" y="1751304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Topographic Survey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F80A68C-21FC-7329-7E4E-FCFFC616D138}"/>
                </a:ext>
              </a:extLst>
            </p:cNvPr>
            <p:cNvSpPr txBox="1"/>
            <p:nvPr/>
          </p:nvSpPr>
          <p:spPr>
            <a:xfrm flipH="1">
              <a:off x="5269388" y="2353086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 Technical Study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D55FCE-B4DB-471F-B19C-E8E8EE049F62}"/>
                </a:ext>
              </a:extLst>
            </p:cNvPr>
            <p:cNvSpPr txBox="1"/>
            <p:nvPr/>
          </p:nvSpPr>
          <p:spPr>
            <a:xfrm flipH="1">
              <a:off x="5269388" y="2926458"/>
              <a:ext cx="1573372" cy="1924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067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 Resource Assessment</a:t>
              </a:r>
              <a:endParaRPr lang="en-PK" sz="1067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9F96B0D-74A6-F88D-CDC9-E25FDCB9933C}"/>
                </a:ext>
              </a:extLst>
            </p:cNvPr>
            <p:cNvSpPr txBox="1"/>
            <p:nvPr/>
          </p:nvSpPr>
          <p:spPr>
            <a:xfrm flipH="1">
              <a:off x="5269388" y="3493869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Geo Technical Study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D73C5D3-7701-A827-A2AE-E9BD9D674CBA}"/>
                </a:ext>
              </a:extLst>
            </p:cNvPr>
            <p:cNvSpPr txBox="1"/>
            <p:nvPr/>
          </p:nvSpPr>
          <p:spPr>
            <a:xfrm flipH="1">
              <a:off x="5269388" y="4013556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Grid Interconnection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D31131E-26AD-5FA6-CBDD-9CEEB3776060}"/>
                </a:ext>
              </a:extLst>
            </p:cNvPr>
            <p:cNvSpPr txBox="1"/>
            <p:nvPr/>
          </p:nvSpPr>
          <p:spPr>
            <a:xfrm flipH="1">
              <a:off x="1854540" y="1860160"/>
              <a:ext cx="1078962" cy="7157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867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Wind Project Feasibility </a:t>
              </a:r>
              <a:endParaRPr lang="en-PK" sz="18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6AC7C2F-E268-0E2E-3A48-233CA53EBE66}"/>
                </a:ext>
              </a:extLst>
            </p:cNvPr>
            <p:cNvCxnSpPr>
              <a:cxnSpLocks/>
              <a:stCxn id="6" idx="6"/>
              <a:endCxn id="12" idx="2"/>
            </p:cNvCxnSpPr>
            <p:nvPr/>
          </p:nvCxnSpPr>
          <p:spPr>
            <a:xfrm flipV="1">
              <a:off x="3215144" y="808032"/>
              <a:ext cx="1505432" cy="147727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433CC1DF-B165-83CA-EA71-AC7E935A3697}"/>
                </a:ext>
              </a:extLst>
            </p:cNvPr>
            <p:cNvCxnSpPr>
              <a:cxnSpLocks/>
              <a:stCxn id="6" idx="6"/>
              <a:endCxn id="7" idx="2"/>
            </p:cNvCxnSpPr>
            <p:nvPr/>
          </p:nvCxnSpPr>
          <p:spPr>
            <a:xfrm flipV="1">
              <a:off x="3215144" y="1351581"/>
              <a:ext cx="1505432" cy="93372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090E2279-5EBD-5A25-AF36-586918D82BE0}"/>
                </a:ext>
              </a:extLst>
            </p:cNvPr>
            <p:cNvCxnSpPr>
              <a:cxnSpLocks/>
              <a:stCxn id="6" idx="6"/>
              <a:endCxn id="8" idx="2"/>
            </p:cNvCxnSpPr>
            <p:nvPr/>
          </p:nvCxnSpPr>
          <p:spPr>
            <a:xfrm flipV="1">
              <a:off x="3215144" y="1895130"/>
              <a:ext cx="1505432" cy="39018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23092732-91B9-EAF4-9AE1-D4E58377DCAF}"/>
                </a:ext>
              </a:extLst>
            </p:cNvPr>
            <p:cNvCxnSpPr>
              <a:cxnSpLocks/>
              <a:stCxn id="6" idx="6"/>
              <a:endCxn id="9" idx="1"/>
            </p:cNvCxnSpPr>
            <p:nvPr/>
          </p:nvCxnSpPr>
          <p:spPr>
            <a:xfrm>
              <a:off x="3215144" y="2285310"/>
              <a:ext cx="1557806" cy="5365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A3CB470C-46D2-6A73-8334-E9F4DDF33BD1}"/>
                </a:ext>
              </a:extLst>
            </p:cNvPr>
            <p:cNvCxnSpPr>
              <a:cxnSpLocks/>
              <a:stCxn id="6" idx="6"/>
              <a:endCxn id="10" idx="1"/>
            </p:cNvCxnSpPr>
            <p:nvPr/>
          </p:nvCxnSpPr>
          <p:spPr>
            <a:xfrm>
              <a:off x="3215144" y="2285310"/>
              <a:ext cx="1557806" cy="62702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C5E1FCA6-6D5E-A598-24DD-7828986BBE17}"/>
                </a:ext>
              </a:extLst>
            </p:cNvPr>
            <p:cNvCxnSpPr>
              <a:cxnSpLocks/>
              <a:stCxn id="6" idx="6"/>
              <a:endCxn id="11" idx="1"/>
            </p:cNvCxnSpPr>
            <p:nvPr/>
          </p:nvCxnSpPr>
          <p:spPr>
            <a:xfrm>
              <a:off x="3215144" y="2285310"/>
              <a:ext cx="1557806" cy="11705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E8E8D18C-1B3F-2A36-43FA-C7068C96809D}"/>
                </a:ext>
              </a:extLst>
            </p:cNvPr>
            <p:cNvCxnSpPr>
              <a:cxnSpLocks/>
              <a:stCxn id="6" idx="6"/>
              <a:endCxn id="13" idx="1"/>
            </p:cNvCxnSpPr>
            <p:nvPr/>
          </p:nvCxnSpPr>
          <p:spPr>
            <a:xfrm>
              <a:off x="3215144" y="2285310"/>
              <a:ext cx="1557806" cy="171412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1D284D1-2B2D-E5BC-F523-54EA3FB2891B}"/>
                </a:ext>
              </a:extLst>
            </p:cNvPr>
            <p:cNvSpPr/>
            <p:nvPr/>
          </p:nvSpPr>
          <p:spPr>
            <a:xfrm>
              <a:off x="7667564" y="3999855"/>
              <a:ext cx="121701" cy="120269"/>
            </a:xfrm>
            <a:prstGeom prst="ellipse">
              <a:avLst/>
            </a:prstGeom>
            <a:solidFill>
              <a:srgbClr val="61C2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21FB694E-8B1C-9F23-C3C6-932ECF1A8C11}"/>
                </a:ext>
              </a:extLst>
            </p:cNvPr>
            <p:cNvSpPr txBox="1"/>
            <p:nvPr/>
          </p:nvSpPr>
          <p:spPr>
            <a:xfrm>
              <a:off x="7747542" y="3961755"/>
              <a:ext cx="1396458" cy="19053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51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Done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4176086E-FB85-E967-1B98-2DDA3EE94B90}"/>
                </a:ext>
              </a:extLst>
            </p:cNvPr>
            <p:cNvSpPr txBox="1"/>
            <p:nvPr/>
          </p:nvSpPr>
          <p:spPr>
            <a:xfrm>
              <a:off x="7739924" y="4142720"/>
              <a:ext cx="11833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&lt; 90 Days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B14BB99-B147-A1F0-1C06-B85D8D44BC9B}"/>
                </a:ext>
              </a:extLst>
            </p:cNvPr>
            <p:cNvSpPr/>
            <p:nvPr/>
          </p:nvSpPr>
          <p:spPr>
            <a:xfrm>
              <a:off x="7667564" y="4180820"/>
              <a:ext cx="121701" cy="120269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0A8FCEA-0E78-3193-A0E3-81E4D85C12C8}"/>
                </a:ext>
              </a:extLst>
            </p:cNvPr>
            <p:cNvSpPr txBox="1"/>
            <p:nvPr/>
          </p:nvSpPr>
          <p:spPr>
            <a:xfrm>
              <a:off x="7739924" y="4359910"/>
              <a:ext cx="1183316" cy="1846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&gt;90 Days</a:t>
              </a:r>
              <a:endParaRPr lang="en-US" sz="5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98CA4F1E-E572-943F-A6A4-2B953E03F327}"/>
                </a:ext>
              </a:extLst>
            </p:cNvPr>
            <p:cNvSpPr/>
            <p:nvPr/>
          </p:nvSpPr>
          <p:spPr>
            <a:xfrm>
              <a:off x="7667564" y="4398010"/>
              <a:ext cx="121701" cy="12026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1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F3D09464-DE1C-B5EB-EE4E-D3B1D488AD81}"/>
                </a:ext>
              </a:extLst>
            </p:cNvPr>
            <p:cNvSpPr txBox="1"/>
            <p:nvPr/>
          </p:nvSpPr>
          <p:spPr>
            <a:xfrm flipH="1">
              <a:off x="5269388" y="690170"/>
              <a:ext cx="1573372" cy="2077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Environmental Study</a:t>
              </a:r>
              <a:endParaRPr lang="en-PK" sz="12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30927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9A1A5-4D7D-C2DC-325D-82BF0DA7B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23</a:t>
            </a:fld>
            <a:endParaRPr lang="en-US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4A0FDC8B-1174-590A-DCBC-95B3D23CD2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BESS System </a:t>
            </a:r>
            <a:endParaRPr lang="en-PK" dirty="0"/>
          </a:p>
        </p:txBody>
      </p:sp>
      <p:pic>
        <p:nvPicPr>
          <p:cNvPr id="11" name="Picture 10" descr="A computer server room with many servers&#10;&#10;Description automatically generated with medium confidence">
            <a:extLst>
              <a:ext uri="{FF2B5EF4-FFF2-40B4-BE49-F238E27FC236}">
                <a16:creationId xmlns:a16="http://schemas.microsoft.com/office/drawing/2014/main" id="{DEA4CAB7-7A03-BC23-56A2-AC61DDAB91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1430000" cy="657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8122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57400"/>
            <a:ext cx="10896600" cy="434908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The Three blocks of Hybrid Power Plants shall be connected to the 132kV substation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The Power Capacity of the 132kV Substation should be 3x 300MVA  step up transformer ( 33kV/132kV , 100MVA Transformers).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Each Hybrid Plant with BESS shall be connected to the independent transformer.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Triple circuit 132kV Transmission line shall evacuate the power with 100MW capacity each as shown in the layout earlier.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Area required for each block  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Wind  - 2300 Acre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PV – 50MW  - 175Acres ( although as per configuration solar PV panels can be placed in same area as Wind Turbines)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BESS –  2 acre of land (2.5-3.5MWh  size of each container –Total 30-40 containers)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8005BF-4932-6D27-5EFA-3EFBEBF0D7EB}"/>
              </a:ext>
            </a:extLst>
          </p:cNvPr>
          <p:cNvSpPr txBox="1"/>
          <p:nvPr/>
        </p:nvSpPr>
        <p:spPr>
          <a:xfrm>
            <a:off x="838200" y="1542358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Case 3 Continued – Interconnection Arrangement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89D8AF72-E0EA-422E-3F13-3BBF2EDAE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badi" panose="020B0604020104020204" pitchFamily="34" charset="0"/>
              </a:rPr>
              <a:t>Least Cost of Energy Solar PV – Wind - BESS</a:t>
            </a:r>
            <a:endParaRPr lang="en-PK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530478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2039475"/>
            <a:ext cx="9677401" cy="396808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The estimated CAPEX cost of 100MW Wind Plant is USD 145million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The estimated CAPEX cost of 50MW Solar PV Plant is USD 23.6million USD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The estimated CAPEX cost of 50MW/100MWH BESS is USD 26.5million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Total estimated CAPEX cost per block is USD 195.1million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Grid Connection cost is estimated at USD 7 million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OPEX is estimated at USD 4 million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LCOE is estimated at </a:t>
            </a:r>
            <a:r>
              <a:rPr lang="en-US" sz="2000" dirty="0" err="1">
                <a:latin typeface="Abadi" panose="020B0604020104020204" pitchFamily="34" charset="0"/>
              </a:rPr>
              <a:t>Usc</a:t>
            </a:r>
            <a:r>
              <a:rPr lang="en-US" sz="2000" dirty="0">
                <a:latin typeface="Abadi" panose="020B0604020104020204" pitchFamily="34" charset="0"/>
              </a:rPr>
              <a:t> 4.4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>
                <a:latin typeface="Abadi" panose="020B0604020104020204" pitchFamily="34" charset="0"/>
              </a:rPr>
              <a:t>LCOE in PKR equivalent is PKR 11.88 / kWh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25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EAA62F-3A26-28BD-81F9-8956BE6EEE7D}"/>
              </a:ext>
            </a:extLst>
          </p:cNvPr>
          <p:cNvSpPr txBox="1"/>
          <p:nvPr/>
        </p:nvSpPr>
        <p:spPr>
          <a:xfrm>
            <a:off x="838200" y="1542358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Case 3 Continued – Interconnection Arrangement</a:t>
            </a:r>
          </a:p>
        </p:txBody>
      </p:sp>
      <p:sp>
        <p:nvSpPr>
          <p:cNvPr id="9" name="Title 6">
            <a:extLst>
              <a:ext uri="{FF2B5EF4-FFF2-40B4-BE49-F238E27FC236}">
                <a16:creationId xmlns:a16="http://schemas.microsoft.com/office/drawing/2014/main" id="{4ED0C7C6-3D40-5D80-DDD8-8FDFE7485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badi" panose="020B0604020104020204" pitchFamily="34" charset="0"/>
              </a:rPr>
              <a:t>Least Cost of Energy Solar PV – Wind - BESS</a:t>
            </a:r>
            <a:endParaRPr lang="en-PK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27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2AFA58D-E6C1-FF5D-87AD-68474EA3BB16}"/>
              </a:ext>
            </a:extLst>
          </p:cNvPr>
          <p:cNvSpPr txBox="1"/>
          <p:nvPr/>
        </p:nvSpPr>
        <p:spPr>
          <a:xfrm>
            <a:off x="838200" y="1542358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Case 3 Continued – Interconnection Arrangement</a:t>
            </a: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id="{39A75968-B0E2-4DB6-68F7-66901E7F1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badi" panose="020B0604020104020204" pitchFamily="34" charset="0"/>
              </a:rPr>
              <a:t>Least Cost of Energy Solar PV – Wind - BESS</a:t>
            </a:r>
            <a:endParaRPr lang="en-PK" sz="3600" dirty="0">
              <a:latin typeface="Abadi" panose="020B0604020104020204" pitchFamily="34" charset="0"/>
            </a:endParaRPr>
          </a:p>
        </p:txBody>
      </p:sp>
      <p:graphicFrame>
        <p:nvGraphicFramePr>
          <p:cNvPr id="12" name="Content Placeholder 4">
            <a:extLst>
              <a:ext uri="{FF2B5EF4-FFF2-40B4-BE49-F238E27FC236}">
                <a16:creationId xmlns:a16="http://schemas.microsoft.com/office/drawing/2014/main" id="{5D37A3F4-B76F-67B2-840B-99F1B613BF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8699336"/>
              </p:ext>
            </p:extLst>
          </p:nvPr>
        </p:nvGraphicFramePr>
        <p:xfrm>
          <a:off x="838200" y="2242446"/>
          <a:ext cx="5181600" cy="39345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ontent Placeholder 6">
            <a:extLst>
              <a:ext uri="{FF2B5EF4-FFF2-40B4-BE49-F238E27FC236}">
                <a16:creationId xmlns:a16="http://schemas.microsoft.com/office/drawing/2014/main" id="{E9F60224-1D1C-0CD8-B876-CE1D4A8F20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7124068"/>
              </p:ext>
            </p:extLst>
          </p:nvPr>
        </p:nvGraphicFramePr>
        <p:xfrm>
          <a:off x="6477000" y="2242446"/>
          <a:ext cx="4876800" cy="393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878713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74298A1-A92E-EEBB-ECE6-A011974B7E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310909"/>
            <a:ext cx="6785634" cy="327015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7AE7C-73B7-D512-0057-94DDC71D70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2566603"/>
            <a:ext cx="4914901" cy="148861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In Hybrid Solar Wind Power Plants Shading is an important aspect during the siting.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The diagram below shows the configuration of installation.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1600" dirty="0"/>
              <a:t>The results of simplified analysis shows that less than 1% per month is lost to shading with a total sum of 2% per annum.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F4BC33-9688-12FA-82A8-CAA2C6E6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300DC98-BD38-3050-2759-E481FA712EA2}"/>
              </a:ext>
            </a:extLst>
          </p:cNvPr>
          <p:cNvSpPr txBox="1"/>
          <p:nvPr/>
        </p:nvSpPr>
        <p:spPr>
          <a:xfrm>
            <a:off x="914400" y="1948420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Shading on Solar PV arrays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9432769-2CA3-671E-B036-25BC38B728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568" y="1690688"/>
            <a:ext cx="3810002" cy="190674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568ED03-A142-26A6-45E2-F3A1EEB0FD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283" y="3992016"/>
            <a:ext cx="3568572" cy="236433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794F57A-9717-466B-A77F-F28A7A17971F}"/>
              </a:ext>
            </a:extLst>
          </p:cNvPr>
          <p:cNvSpPr txBox="1"/>
          <p:nvPr/>
        </p:nvSpPr>
        <p:spPr>
          <a:xfrm>
            <a:off x="838200" y="1542358"/>
            <a:ext cx="830580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/>
              <a:t>Case 3 Continued – Interconnection Arrangement</a:t>
            </a:r>
          </a:p>
        </p:txBody>
      </p:sp>
      <p:sp>
        <p:nvSpPr>
          <p:cNvPr id="12" name="Title 6">
            <a:extLst>
              <a:ext uri="{FF2B5EF4-FFF2-40B4-BE49-F238E27FC236}">
                <a16:creationId xmlns:a16="http://schemas.microsoft.com/office/drawing/2014/main" id="{5CA667E5-D7FD-1CCF-7386-3803F5FEA4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0600"/>
            <a:ext cx="10515600" cy="700088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Abadi" panose="020B0604020104020204" pitchFamily="34" charset="0"/>
              </a:rPr>
              <a:t>Least Cost of Energy Solar PV – Wind - BESS</a:t>
            </a:r>
            <a:endParaRPr lang="en-PK" sz="36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050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628" y="1295400"/>
            <a:ext cx="7544972" cy="609600"/>
          </a:xfrm>
        </p:spPr>
        <p:txBody>
          <a:bodyPr>
            <a:normAutofit/>
          </a:bodyPr>
          <a:lstStyle/>
          <a:p>
            <a:r>
              <a:rPr lang="en-US" alt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Way Forward:</a:t>
            </a:r>
            <a:endParaRPr lang="en-US" sz="32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28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AC4328-5CB9-F085-5F6E-9B3FBE467428}"/>
              </a:ext>
            </a:extLst>
          </p:cNvPr>
          <p:cNvSpPr txBox="1"/>
          <p:nvPr/>
        </p:nvSpPr>
        <p:spPr>
          <a:xfrm>
            <a:off x="1065628" y="2438400"/>
            <a:ext cx="701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/>
              <a:t>Land: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BOR to be approached for issuance of Allotment Order;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BOR will submit the Case to Cabinet for approval;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Land Lease Fee be Submitted by SREC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/>
              <a:t>SREC to obtain Funds from SEHCL</a:t>
            </a:r>
          </a:p>
        </p:txBody>
      </p:sp>
    </p:spTree>
    <p:extLst>
      <p:ext uri="{BB962C8B-B14F-4D97-AF65-F5344CB8AC3E}">
        <p14:creationId xmlns:p14="http://schemas.microsoft.com/office/powerpoint/2010/main" val="74419236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1D4DAD0-B870-6BC5-6A7D-205D48006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29</a:t>
            </a:fld>
            <a:endParaRPr lang="en-US"/>
          </a:p>
        </p:txBody>
      </p:sp>
      <p:pic>
        <p:nvPicPr>
          <p:cNvPr id="3" name="Picture 2" descr="Photo of a group of turbines on lush green mountains">
            <a:extLst>
              <a:ext uri="{FF2B5EF4-FFF2-40B4-BE49-F238E27FC236}">
                <a16:creationId xmlns:a16="http://schemas.microsoft.com/office/drawing/2014/main" id="{1CAEFC4F-1FA0-BFB4-E992-E741C18207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91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EDB8208-D679-5B09-746A-948A9CC07914}"/>
              </a:ext>
            </a:extLst>
          </p:cNvPr>
          <p:cNvSpPr txBox="1">
            <a:spLocks/>
          </p:cNvSpPr>
          <p:nvPr/>
        </p:nvSpPr>
        <p:spPr>
          <a:xfrm>
            <a:off x="0" y="1588655"/>
            <a:ext cx="11811000" cy="18542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8800" b="1" dirty="0">
                <a:latin typeface="Abadi" panose="020B0604020104020204" pitchFamily="34" charset="0"/>
                <a:cs typeface="Times New Roman" panose="02020603050405020304" pitchFamily="18" charset="0"/>
              </a:rPr>
              <a:t>Thankyou</a:t>
            </a:r>
            <a:endParaRPr lang="en-US" sz="8800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FE7047-EAB1-FB44-6B59-AA10353DD1C3}"/>
              </a:ext>
            </a:extLst>
          </p:cNvPr>
          <p:cNvSpPr txBox="1">
            <a:spLocks/>
          </p:cNvSpPr>
          <p:nvPr/>
        </p:nvSpPr>
        <p:spPr>
          <a:xfrm>
            <a:off x="6619009" y="6051550"/>
            <a:ext cx="55626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600" b="1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Engr. </a:t>
            </a:r>
            <a:r>
              <a:rPr lang="en-US" altLang="en-US" sz="3600" b="1" dirty="0" err="1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Mehfooz</a:t>
            </a:r>
            <a:r>
              <a:rPr lang="en-US" altLang="en-US" sz="3600" b="1" dirty="0">
                <a:solidFill>
                  <a:schemeClr val="bg1"/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 Ahmed Kazi</a:t>
            </a:r>
            <a:endParaRPr lang="en-US" sz="3600" dirty="0">
              <a:solidFill>
                <a:schemeClr val="bg1"/>
              </a:solidFill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571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05000"/>
            <a:ext cx="9372600" cy="4501488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Expected Annual Generation: app. 940 GWh/Anum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App. 2.57 GWh/day </a:t>
            </a:r>
          </a:p>
          <a:p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Project EPC Cost: Approx USD 365 Million or Rs.102.2 Billion @ Rs.280/USD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Equity:	100% </a:t>
            </a:r>
            <a:r>
              <a:rPr lang="en-US" dirty="0" err="1">
                <a:latin typeface="Abadi" panose="020B0604020104020204" pitchFamily="34" charset="0"/>
                <a:cs typeface="Times New Roman" panose="02020603050405020304" pitchFamily="18" charset="0"/>
              </a:rPr>
              <a:t>GoS</a:t>
            </a:r>
            <a:endParaRPr lang="en-US" dirty="0">
              <a:latin typeface="Abadi" panose="020B0604020104020204" pitchFamily="34" charset="0"/>
              <a:cs typeface="Times New Roman" panose="02020603050405020304" pitchFamily="18" charset="0"/>
            </a:endParaRP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Or 20% Equity &amp; 80% debt (commercial banks or </a:t>
            </a:r>
            <a:r>
              <a:rPr lang="en-US" dirty="0" err="1">
                <a:latin typeface="Abadi" panose="020B0604020104020204" pitchFamily="34" charset="0"/>
                <a:cs typeface="Times New Roman" panose="02020603050405020304" pitchFamily="18" charset="0"/>
              </a:rPr>
              <a:t>GoS</a:t>
            </a: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)</a:t>
            </a:r>
          </a:p>
          <a:p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Project Life: 25 Years</a:t>
            </a:r>
          </a:p>
          <a:p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COD: 20 months (from the date of Financial Close)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3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5DE78F-FE1F-9E4D-AFC7-FF7AC0669B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0338429"/>
              </p:ext>
            </p:extLst>
          </p:nvPr>
        </p:nvGraphicFramePr>
        <p:xfrm>
          <a:off x="1547446" y="1"/>
          <a:ext cx="9144000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733333" imgH="1181265" progId="Paint.Picture">
                  <p:embed/>
                </p:oleObj>
              </mc:Choice>
              <mc:Fallback>
                <p:oleObj name="Bitmap Image" r:id="rId2" imgW="7733333" imgH="1181265" progId="Paint.Picture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4429AEB-FC08-23F7-4562-A5C83068C9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446" y="1"/>
                        <a:ext cx="9144000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6">
            <a:extLst>
              <a:ext uri="{FF2B5EF4-FFF2-40B4-BE49-F238E27FC236}">
                <a16:creationId xmlns:a16="http://schemas.microsoft.com/office/drawing/2014/main" id="{053E0A5C-A11E-7542-DBA5-A55CE066B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Abadi" panose="020B0604020104020204" pitchFamily="34" charset="0"/>
                <a:cs typeface="Times New Roman" panose="02020603050405020304" pitchFamily="18" charset="0"/>
              </a:rPr>
              <a:t>Parameters</a:t>
            </a:r>
            <a:endParaRPr lang="en-PK" b="1" u="sng" dirty="0">
              <a:latin typeface="Abadi" panose="020B0604020104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4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9DEE1A8-A105-99C4-E78D-F6E830FCE234}"/>
              </a:ext>
            </a:extLst>
          </p:cNvPr>
          <p:cNvGrpSpPr/>
          <p:nvPr/>
        </p:nvGrpSpPr>
        <p:grpSpPr>
          <a:xfrm>
            <a:off x="152400" y="1295400"/>
            <a:ext cx="11963400" cy="5395595"/>
            <a:chOff x="456028" y="1816309"/>
            <a:chExt cx="7544972" cy="48452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175E66B-27C8-7A08-F633-D39500AE5FC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28" y="1816309"/>
              <a:ext cx="7544972" cy="4845287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30DCBA46-435C-93A4-0679-110E6DE4C032}"/>
                </a:ext>
              </a:extLst>
            </p:cNvPr>
            <p:cNvSpPr/>
            <p:nvPr/>
          </p:nvSpPr>
          <p:spPr>
            <a:xfrm rot="2687938">
              <a:off x="2623262" y="4055223"/>
              <a:ext cx="1570329" cy="37535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PK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133"/>
            <a:ext cx="7544972" cy="6096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Proposed Land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6185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D95DE78F-FE1F-9E4D-AFC7-FF7AC0669B0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47446" y="1"/>
          <a:ext cx="9144000" cy="9143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7733333" imgH="1181265" progId="Paint.Picture">
                  <p:embed/>
                </p:oleObj>
              </mc:Choice>
              <mc:Fallback>
                <p:oleObj name="Bitmap Image" r:id="rId2" imgW="7733333" imgH="1181265" progId="Paint.Picture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D95DE78F-FE1F-9E4D-AFC7-FF7AC0669B0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446" y="1"/>
                        <a:ext cx="9144000" cy="9143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FFCC219-6BCE-8AB2-16F2-CC36D12150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4793969"/>
              </p:ext>
            </p:extLst>
          </p:nvPr>
        </p:nvGraphicFramePr>
        <p:xfrm>
          <a:off x="609600" y="2285999"/>
          <a:ext cx="10439399" cy="32780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609850">
                  <a:extLst>
                    <a:ext uri="{9D8B030D-6E8A-4147-A177-3AD203B41FA5}">
                      <a16:colId xmlns:a16="http://schemas.microsoft.com/office/drawing/2014/main" val="557246450"/>
                    </a:ext>
                  </a:extLst>
                </a:gridCol>
                <a:gridCol w="2609850">
                  <a:extLst>
                    <a:ext uri="{9D8B030D-6E8A-4147-A177-3AD203B41FA5}">
                      <a16:colId xmlns:a16="http://schemas.microsoft.com/office/drawing/2014/main" val="1283887458"/>
                    </a:ext>
                  </a:extLst>
                </a:gridCol>
                <a:gridCol w="3198070">
                  <a:extLst>
                    <a:ext uri="{9D8B030D-6E8A-4147-A177-3AD203B41FA5}">
                      <a16:colId xmlns:a16="http://schemas.microsoft.com/office/drawing/2014/main" val="3800551339"/>
                    </a:ext>
                  </a:extLst>
                </a:gridCol>
                <a:gridCol w="2021629">
                  <a:extLst>
                    <a:ext uri="{9D8B030D-6E8A-4147-A177-3AD203B41FA5}">
                      <a16:colId xmlns:a16="http://schemas.microsoft.com/office/drawing/2014/main" val="408829153"/>
                    </a:ext>
                  </a:extLst>
                </a:gridCol>
              </a:tblGrid>
              <a:tr h="36428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Project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Size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Latitude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Longitude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030141109"/>
                  </a:ext>
                </a:extLst>
              </a:tr>
              <a:tr h="364040"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SREC 100 MW Wind Power Project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rowSpan="8"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2291 Acres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3'39.23"N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67°46'16.84"E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946371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3'31.32"N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67°46'8.05"E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561923960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0'29.87“N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67°49'49.93"E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0336441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0'20.08"N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67°49'39.51"E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29379720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4'7.05"N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67°46'43.74"E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89129900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4'0.06"N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67°46'35.72"E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17318268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0'55.29"N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67°50'21.20"E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4278061"/>
                  </a:ext>
                </a:extLst>
              </a:tr>
              <a:tr h="364040">
                <a:tc vMerge="1">
                  <a:txBody>
                    <a:bodyPr/>
                    <a:lstStyle/>
                    <a:p>
                      <a:pPr algn="ctr"/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en-P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25° 0'48.11"N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</a:rPr>
                        <a:t>67°50'13.26"E</a:t>
                      </a:r>
                      <a:endParaRPr lang="en-PK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385539"/>
                  </a:ext>
                </a:extLst>
              </a:tr>
            </a:tbl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BE177FD2-AAD5-32E5-C211-FC54D0612059}"/>
              </a:ext>
            </a:extLst>
          </p:cNvPr>
          <p:cNvSpPr txBox="1">
            <a:spLocks/>
          </p:cNvSpPr>
          <p:nvPr/>
        </p:nvSpPr>
        <p:spPr>
          <a:xfrm>
            <a:off x="457200" y="1524133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Proposed Land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988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FE2B4-0775-1950-FCF4-E64A07069D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798650"/>
            <a:ext cx="10591800" cy="45577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Land was approved by Scrutiny Committee headed by Chairman LU Department dated 6.11.2015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Despite communication several times, allotment order yet to be issued by </a:t>
            </a:r>
            <a:r>
              <a:rPr lang="en-US" sz="2400" dirty="0" err="1">
                <a:latin typeface="Abadi" panose="020B0604020104020204" pitchFamily="34" charset="0"/>
                <a:cs typeface="Times New Roman" panose="02020603050405020304" pitchFamily="18" charset="0"/>
              </a:rPr>
              <a:t>BoR.</a:t>
            </a:r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Rates as approved by the Scrutiny Committee are: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Rs.3000 per acre per annum for 1</a:t>
            </a:r>
            <a:r>
              <a:rPr lang="en-US" baseline="30000" dirty="0">
                <a:latin typeface="Abadi" panose="020B0604020104020204" pitchFamily="34" charset="0"/>
                <a:cs typeface="Times New Roman" panose="02020603050405020304" pitchFamily="18" charset="0"/>
              </a:rPr>
              <a:t>st</a:t>
            </a: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 10 Years = Rs. 68.73 Million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Rs.5000 per acre per annum for next 10 Years = Rs. 114.55 Million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dirty="0">
                <a:latin typeface="Abadi" panose="020B0604020104020204" pitchFamily="34" charset="0"/>
                <a:cs typeface="Times New Roman" panose="02020603050405020304" pitchFamily="18" charset="0"/>
              </a:rPr>
              <a:t>Rs.8000 per acre per annum for  further 10 Years = Rs. 183.28 Million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400" dirty="0">
                <a:latin typeface="Abadi" panose="020B0604020104020204" pitchFamily="34" charset="0"/>
                <a:cs typeface="Times New Roman" panose="02020603050405020304" pitchFamily="18" charset="0"/>
              </a:rPr>
              <a:t>Total of  Rs.366.56 Million to be paid for  Land. However, initially an amount of Rs.67.73 million will be paid, remaining amount will be paid later in 2 installments i.e. at the start of each 10 years period.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6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5D48C8A-CD40-D96C-1509-77DB067E6A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143000"/>
            <a:ext cx="7544972" cy="609600"/>
          </a:xfrm>
        </p:spPr>
        <p:txBody>
          <a:bodyPr>
            <a:normAutofit/>
          </a:bodyPr>
          <a:lstStyle/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Proposed Land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58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D13332-4853-268C-70CA-CCAEA53B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263385"/>
              </p:ext>
            </p:extLst>
          </p:nvPr>
        </p:nvGraphicFramePr>
        <p:xfrm>
          <a:off x="696806" y="1654175"/>
          <a:ext cx="10504594" cy="4365626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51221">
                  <a:extLst>
                    <a:ext uri="{9D8B030D-6E8A-4147-A177-3AD203B41FA5}">
                      <a16:colId xmlns:a16="http://schemas.microsoft.com/office/drawing/2014/main" val="2506813419"/>
                    </a:ext>
                  </a:extLst>
                </a:gridCol>
                <a:gridCol w="6453373">
                  <a:extLst>
                    <a:ext uri="{9D8B030D-6E8A-4147-A177-3AD203B41FA5}">
                      <a16:colId xmlns:a16="http://schemas.microsoft.com/office/drawing/2014/main" val="202734917"/>
                    </a:ext>
                  </a:extLst>
                </a:gridCol>
              </a:tblGrid>
              <a:tr h="3793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Wind Farm Capacity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250 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062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Plant Capacity Factor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35%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4503025"/>
                  </a:ext>
                </a:extLst>
              </a:tr>
              <a:tr h="374196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Estimated Output 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App. 87.5 MW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257048"/>
                  </a:ext>
                </a:extLst>
              </a:tr>
              <a:tr h="654844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Annual Generation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766 GWh per Annum.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0821925"/>
                  </a:ext>
                </a:extLst>
              </a:tr>
              <a:tr h="60806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Turbines to be used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36 Turbines each of 7 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9421085"/>
                  </a:ext>
                </a:extLst>
              </a:tr>
              <a:tr h="1216139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Manufacturer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(To be finalized after competitive bidding)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  <a:p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Goldwind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or Gamesa or Vestas Denmark or CSIC China or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HydroChina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 Corporation or Nordex Germany  (subject to success in competitive bidding)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7989592"/>
                  </a:ext>
                </a:extLst>
              </a:tr>
              <a:tr h="3793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Wind EPC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1.20 Million USD/MW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5832783"/>
                  </a:ext>
                </a:extLst>
              </a:tr>
              <a:tr h="379394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300 Million USD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838669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1865B3CA-16BD-0DB5-5496-241634D54A38}"/>
              </a:ext>
            </a:extLst>
          </p:cNvPr>
          <p:cNvSpPr txBox="1">
            <a:spLocks/>
          </p:cNvSpPr>
          <p:nvPr/>
        </p:nvSpPr>
        <p:spPr>
          <a:xfrm>
            <a:off x="533400" y="1044574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Details: Wind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02454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8</a:t>
            </a:fld>
            <a:endParaRPr lang="en-US"/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93D13332-4853-268C-70CA-CCAEA53B58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3525738"/>
              </p:ext>
            </p:extLst>
          </p:nvPr>
        </p:nvGraphicFramePr>
        <p:xfrm>
          <a:off x="723900" y="1809749"/>
          <a:ext cx="10401300" cy="4546601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011385">
                  <a:extLst>
                    <a:ext uri="{9D8B030D-6E8A-4147-A177-3AD203B41FA5}">
                      <a16:colId xmlns:a16="http://schemas.microsoft.com/office/drawing/2014/main" val="2506813419"/>
                    </a:ext>
                  </a:extLst>
                </a:gridCol>
                <a:gridCol w="6389915">
                  <a:extLst>
                    <a:ext uri="{9D8B030D-6E8A-4147-A177-3AD203B41FA5}">
                      <a16:colId xmlns:a16="http://schemas.microsoft.com/office/drawing/2014/main" val="202734917"/>
                    </a:ext>
                  </a:extLst>
                </a:gridCol>
              </a:tblGrid>
              <a:tr h="420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Solar Capacity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100 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71010062"/>
                  </a:ext>
                </a:extLst>
              </a:tr>
              <a:tr h="420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Plant Capacity Factor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8201431"/>
                  </a:ext>
                </a:extLst>
              </a:tr>
              <a:tr h="420920"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Estimated Output 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App. 20 MW</a:t>
                      </a:r>
                      <a:endParaRPr lang="en-PK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449389"/>
                  </a:ext>
                </a:extLst>
              </a:tr>
              <a:tr h="653091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Estimated Annual Generation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175.2 GWh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2450094"/>
                  </a:ext>
                </a:extLst>
              </a:tr>
              <a:tr h="105230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Solar PV Panels to be used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142858 Panels each of 700 W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Inverters 300 KW or 4 – 5 MW 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(Depends upon Design of Power Plant)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469080"/>
                  </a:ext>
                </a:extLst>
              </a:tr>
              <a:tr h="73661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Manufacturer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Longi, JS, Canadian Solar,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…</a:t>
                      </a:r>
                    </a:p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 be finalized after competitive bidding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71631893"/>
                  </a:ext>
                </a:extLst>
              </a:tr>
              <a:tr h="420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Soar PV EPC Cost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0.65 Million USD/MW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427114"/>
                  </a:ext>
                </a:extLst>
              </a:tr>
              <a:tr h="42092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Total EPC 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65 Million USD/MW</a:t>
                      </a:r>
                      <a:endParaRPr lang="en-PK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2266543"/>
                  </a:ext>
                </a:extLst>
              </a:tr>
            </a:tbl>
          </a:graphicData>
        </a:graphic>
      </p:graphicFrame>
      <p:sp>
        <p:nvSpPr>
          <p:cNvPr id="3" name="Title 1">
            <a:extLst>
              <a:ext uri="{FF2B5EF4-FFF2-40B4-BE49-F238E27FC236}">
                <a16:creationId xmlns:a16="http://schemas.microsoft.com/office/drawing/2014/main" id="{38994C1A-055F-0432-8DBD-722694F431EE}"/>
              </a:ext>
            </a:extLst>
          </p:cNvPr>
          <p:cNvSpPr txBox="1">
            <a:spLocks/>
          </p:cNvSpPr>
          <p:nvPr/>
        </p:nvSpPr>
        <p:spPr>
          <a:xfrm>
            <a:off x="609600" y="1184908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Details: Solar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358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BA95D-43BD-7E7A-6B2C-CBD8A7648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2CE3F-1570-4BF5-A0EE-F9A85C27469C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B7702C-9FE2-F378-FA2C-0D3552A02E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282" y="1676345"/>
            <a:ext cx="11201400" cy="4847327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9F8ED60-BC3E-8A0D-901B-B2C03841BDEF}"/>
              </a:ext>
            </a:extLst>
          </p:cNvPr>
          <p:cNvSpPr txBox="1">
            <a:spLocks/>
          </p:cNvSpPr>
          <p:nvPr/>
        </p:nvSpPr>
        <p:spPr>
          <a:xfrm>
            <a:off x="543282" y="1096328"/>
            <a:ext cx="7544972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badi" panose="020B0604020104020204" pitchFamily="34" charset="0"/>
                <a:cs typeface="Times New Roman" panose="02020603050405020304" pitchFamily="18" charset="0"/>
              </a:rPr>
              <a:t>Project Details: Evacuation Plan by STDC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465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li Raza - JCM Colors">
      <a:dk1>
        <a:sysClr val="windowText" lastClr="000000"/>
      </a:dk1>
      <a:lt1>
        <a:sysClr val="window" lastClr="FFFFFF"/>
      </a:lt1>
      <a:dk2>
        <a:srgbClr val="000000"/>
      </a:dk2>
      <a:lt2>
        <a:srgbClr val="E7E6E6"/>
      </a:lt2>
      <a:accent1>
        <a:srgbClr val="254596"/>
      </a:accent1>
      <a:accent2>
        <a:srgbClr val="1176C0"/>
      </a:accent2>
      <a:accent3>
        <a:srgbClr val="00A064"/>
      </a:accent3>
      <a:accent4>
        <a:srgbClr val="94D500"/>
      </a:accent4>
      <a:accent5>
        <a:srgbClr val="E1E61E"/>
      </a:accent5>
      <a:accent6>
        <a:srgbClr val="FFAF38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5899</TotalTime>
  <Words>1772</Words>
  <Application>Microsoft Office PowerPoint</Application>
  <PresentationFormat>Widescreen</PresentationFormat>
  <Paragraphs>306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Abadi</vt:lpstr>
      <vt:lpstr>Aptos</vt:lpstr>
      <vt:lpstr>Aptos Display</vt:lpstr>
      <vt:lpstr>Arial</vt:lpstr>
      <vt:lpstr>Calibri</vt:lpstr>
      <vt:lpstr>Lato</vt:lpstr>
      <vt:lpstr>Times New Roman</vt:lpstr>
      <vt:lpstr>Wingdings</vt:lpstr>
      <vt:lpstr>Office Theme</vt:lpstr>
      <vt:lpstr>Bitmap Image</vt:lpstr>
      <vt:lpstr>350 MW Wind + Solar Hybrid Power Generation Project at Jhimpir, Thatta.</vt:lpstr>
      <vt:lpstr>Project Details:</vt:lpstr>
      <vt:lpstr>Parameters</vt:lpstr>
      <vt:lpstr>Project Proposed Land</vt:lpstr>
      <vt:lpstr>PowerPoint Presentation</vt:lpstr>
      <vt:lpstr>Project Proposed Land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Following Cases are studied </vt:lpstr>
      <vt:lpstr>Case 1 250MW Wind + 100MW Solar</vt:lpstr>
      <vt:lpstr>Case 2  250MW Wind + 100MW Solar + 100 / 300 MWh BESS</vt:lpstr>
      <vt:lpstr>Case 3 300MW Wind + 150MW Solar + 3* (50 / 100) MWh BESS</vt:lpstr>
      <vt:lpstr>Pakistan – COMPARISON WITH SELECT COUNTRIES</vt:lpstr>
      <vt:lpstr>Hybrid – Wind + Solar</vt:lpstr>
      <vt:lpstr>Simulation: Wind + Solar Hybrid (Winters)</vt:lpstr>
      <vt:lpstr>Simulation: Wind + Solar Hybrid (Summers)</vt:lpstr>
      <vt:lpstr>Generation – Each WTG Option</vt:lpstr>
      <vt:lpstr>Project Feasibility Steps</vt:lpstr>
      <vt:lpstr>BESS System </vt:lpstr>
      <vt:lpstr>Least Cost of Energy Solar PV – Wind - BESS</vt:lpstr>
      <vt:lpstr>Least Cost of Energy Solar PV – Wind - BESS</vt:lpstr>
      <vt:lpstr>Least Cost of Energy Solar PV – Wind - BESS</vt:lpstr>
      <vt:lpstr>Least Cost of Energy Solar PV – Wind - BESS</vt:lpstr>
      <vt:lpstr>Way Forward:</vt:lpstr>
      <vt:lpstr>PowerPoint Presentation</vt:lpstr>
    </vt:vector>
  </TitlesOfParts>
  <Company>AL SYED ENTP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SINDH RENEWABLE ENERGY COMPANY (PVT.) LTD</dc:title>
  <dc:creator>YASIR</dc:creator>
  <cp:lastModifiedBy>Ali Raza Usman</cp:lastModifiedBy>
  <cp:revision>146</cp:revision>
  <cp:lastPrinted>2024-05-09T06:21:57Z</cp:lastPrinted>
  <dcterms:created xsi:type="dcterms:W3CDTF">2017-05-19T06:46:07Z</dcterms:created>
  <dcterms:modified xsi:type="dcterms:W3CDTF">2024-07-28T16:52:49Z</dcterms:modified>
</cp:coreProperties>
</file>